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2" r:id="rId3"/>
    <p:sldId id="294" r:id="rId4"/>
    <p:sldId id="296" r:id="rId5"/>
    <p:sldId id="295" r:id="rId6"/>
    <p:sldId id="297" r:id="rId7"/>
    <p:sldId id="298" r:id="rId8"/>
    <p:sldId id="299" r:id="rId9"/>
    <p:sldId id="301" r:id="rId10"/>
    <p:sldId id="303" r:id="rId11"/>
    <p:sldId id="304" r:id="rId12"/>
    <p:sldId id="305" r:id="rId13"/>
    <p:sldId id="306" r:id="rId14"/>
    <p:sldId id="308" r:id="rId15"/>
    <p:sldId id="307" r:id="rId16"/>
    <p:sldId id="309" r:id="rId17"/>
    <p:sldId id="310" r:id="rId18"/>
    <p:sldId id="311" r:id="rId19"/>
    <p:sldId id="312" r:id="rId20"/>
    <p:sldId id="257" r:id="rId21"/>
    <p:sldId id="31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000099"/>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slide" Target="slide13.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hyperlink" Target="PRACTICE%204.mp3" TargetMode="Externa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 GO TRUONG THCS THANH XUÂN TRU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LO GO TRUONG THCS THANH XUÂN TRU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0950" y="-1"/>
            <a:ext cx="1714499" cy="1714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807027" y="2052032"/>
            <a:ext cx="76962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WELCOME TO OUR CLASS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TextBox 8"/>
          <p:cNvSpPr txBox="1"/>
          <p:nvPr/>
        </p:nvSpPr>
        <p:spPr>
          <a:xfrm>
            <a:off x="1905000" y="4114800"/>
            <a:ext cx="5486400" cy="584775"/>
          </a:xfrm>
          <a:prstGeom prst="rect">
            <a:avLst/>
          </a:prstGeom>
          <a:noFill/>
        </p:spPr>
        <p:txBody>
          <a:bodyPr wrap="square" rtlCol="0">
            <a:spAutoFit/>
          </a:bodyPr>
          <a:lstStyle/>
          <a:p>
            <a:pPr algn="ctr"/>
            <a:r>
              <a:rPr lang="en-US" sz="3200" dirty="0" smtClean="0">
                <a:latin typeface="Times New Roman" pitchFamily="18" charset="0"/>
                <a:cs typeface="Times New Roman" pitchFamily="18" charset="0"/>
              </a:rPr>
              <a:t>Teacher: Le Minh </a:t>
            </a:r>
            <a:r>
              <a:rPr lang="en-US" sz="3200" dirty="0" err="1" smtClean="0">
                <a:latin typeface="Times New Roman" pitchFamily="18" charset="0"/>
                <a:cs typeface="Times New Roman" pitchFamily="18" charset="0"/>
              </a:rPr>
              <a:t>Nguyet</a:t>
            </a:r>
            <a:endParaRPr lang="en-US" sz="3200" dirty="0">
              <a:latin typeface="Times New Roman" pitchFamily="18" charset="0"/>
              <a:cs typeface="Times New Roman" pitchFamily="18" charset="0"/>
            </a:endParaRPr>
          </a:p>
        </p:txBody>
      </p:sp>
      <p:pic>
        <p:nvPicPr>
          <p:cNvPr id="8" name="Picture 12" descr="nhom 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1219077">
            <a:off x="8667608" y="214745"/>
            <a:ext cx="579437" cy="22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729747d8za2kbusq"/>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5919788"/>
            <a:ext cx="16002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729747d8za2kbusq">
            <a:hlinkClick r:id="rId5"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5919788"/>
            <a:ext cx="16002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descr="nhom 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9438"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nhom 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405731" y="-918369"/>
            <a:ext cx="579438"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2" descr="nhom 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7501731" y="-948531"/>
            <a:ext cx="579438"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55576" y="4699575"/>
            <a:ext cx="8988424"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LEARN, LEARN MORE, LEARN FOREVER</a:t>
            </a:r>
            <a:endPar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9785651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8644" cy="938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00989" y="71735"/>
            <a:ext cx="8066811" cy="461665"/>
          </a:xfrm>
          <a:prstGeom prst="rect">
            <a:avLst/>
          </a:prstGeom>
          <a:noFill/>
        </p:spPr>
        <p:txBody>
          <a:bodyPr wrap="square" rtlCol="0">
            <a:spAutoFit/>
          </a:bodyPr>
          <a:lstStyle/>
          <a:p>
            <a:pPr algn="just"/>
            <a:r>
              <a:rPr lang="en-US" sz="2400" b="1" dirty="0">
                <a:latin typeface="Times New Roman" pitchFamily="18" charset="0"/>
                <a:cs typeface="Times New Roman" pitchFamily="18" charset="0"/>
              </a:rPr>
              <a:t>V. Read the passage and answer the questions</a:t>
            </a:r>
            <a:endParaRPr lang="en-US" sz="2300" spc="-30" dirty="0">
              <a:latin typeface="Times New Roman" pitchFamily="18" charset="0"/>
              <a:cs typeface="Times New Roman" pitchFamily="18" charset="0"/>
            </a:endParaRPr>
          </a:p>
        </p:txBody>
      </p:sp>
      <p:sp>
        <p:nvSpPr>
          <p:cNvPr id="22" name="TextBox 21"/>
          <p:cNvSpPr txBox="1"/>
          <p:nvPr/>
        </p:nvSpPr>
        <p:spPr>
          <a:xfrm>
            <a:off x="110836" y="457200"/>
            <a:ext cx="8922327" cy="4693593"/>
          </a:xfrm>
          <a:prstGeom prst="rect">
            <a:avLst/>
          </a:prstGeom>
          <a:noFill/>
        </p:spPr>
        <p:txBody>
          <a:bodyPr wrap="square" rtlCol="0">
            <a:spAutoFit/>
          </a:bodyPr>
          <a:lstStyle/>
          <a:p>
            <a:pPr algn="ctr"/>
            <a:r>
              <a:rPr lang="en-US" sz="2300" spc="-30" dirty="0" smtClean="0">
                <a:latin typeface="Times New Roman" pitchFamily="18" charset="0"/>
                <a:cs typeface="Times New Roman" pitchFamily="18" charset="0"/>
              </a:rPr>
              <a:t>	</a:t>
            </a:r>
            <a:r>
              <a:rPr lang="en-US" sz="2300" b="1" i="1" spc="-30" dirty="0">
                <a:latin typeface="Times New Roman" pitchFamily="18" charset="0"/>
                <a:cs typeface="Times New Roman" pitchFamily="18" charset="0"/>
              </a:rPr>
              <a:t>Sun, Sea, and Sport</a:t>
            </a:r>
            <a:endParaRPr lang="en-US" sz="2300" spc="-30" dirty="0">
              <a:latin typeface="Times New Roman" pitchFamily="18" charset="0"/>
              <a:cs typeface="Times New Roman" pitchFamily="18" charset="0"/>
            </a:endParaRPr>
          </a:p>
          <a:p>
            <a:pPr algn="just"/>
            <a:r>
              <a:rPr lang="en-US" sz="2300" spc="-30" dirty="0">
                <a:latin typeface="Times New Roman" pitchFamily="18" charset="0"/>
                <a:cs typeface="Times New Roman" pitchFamily="18" charset="0"/>
              </a:rPr>
              <a:t>	</a:t>
            </a:r>
            <a:r>
              <a:rPr lang="en-US" sz="2300" spc="-50" dirty="0">
                <a:latin typeface="Times New Roman" pitchFamily="18" charset="0"/>
                <a:cs typeface="Times New Roman" pitchFamily="18" charset="0"/>
              </a:rPr>
              <a:t>Australians love sport. They play it, they talk about it and they watch it on TV. Australian weather is perfect for sport, and there are thousands of great beaches, so swimming is very popular. The population of Australia is only about 20 million, but many of the best sportsmen and sportswomen in the world come from Australia.</a:t>
            </a:r>
          </a:p>
          <a:p>
            <a:pPr algn="just"/>
            <a:r>
              <a:rPr lang="en-US" sz="2300" spc="-50" dirty="0">
                <a:latin typeface="Times New Roman" pitchFamily="18" charset="0"/>
                <a:cs typeface="Times New Roman" pitchFamily="18" charset="0"/>
              </a:rPr>
              <a:t> </a:t>
            </a:r>
            <a:r>
              <a:rPr lang="en-US" sz="2300" spc="-50" dirty="0" smtClean="0">
                <a:latin typeface="Times New Roman" pitchFamily="18" charset="0"/>
                <a:cs typeface="Times New Roman" pitchFamily="18" charset="0"/>
              </a:rPr>
              <a:t>       Young </a:t>
            </a:r>
            <a:r>
              <a:rPr lang="en-US" sz="2300" spc="-50" dirty="0">
                <a:latin typeface="Times New Roman" pitchFamily="18" charset="0"/>
                <a:cs typeface="Times New Roman" pitchFamily="18" charset="0"/>
              </a:rPr>
              <a:t>people in Australia are very active. More than 60% of children go to sports clubs. They also do activities with friends such as skateboarding, cycling, and rollerblading. </a:t>
            </a:r>
          </a:p>
          <a:p>
            <a:pPr algn="just"/>
            <a:r>
              <a:rPr lang="en-US" sz="2300" spc="-50" dirty="0">
                <a:latin typeface="Times New Roman" pitchFamily="18" charset="0"/>
                <a:cs typeface="Times New Roman" pitchFamily="18" charset="0"/>
              </a:rPr>
              <a:t> </a:t>
            </a:r>
            <a:r>
              <a:rPr lang="en-US" sz="2300" spc="-50" dirty="0" smtClean="0">
                <a:latin typeface="Times New Roman" pitchFamily="18" charset="0"/>
                <a:cs typeface="Times New Roman" pitchFamily="18" charset="0"/>
              </a:rPr>
              <a:t>     </a:t>
            </a:r>
            <a:r>
              <a:rPr lang="en-US" sz="2300" spc="-60" dirty="0" smtClean="0">
                <a:latin typeface="Times New Roman" pitchFamily="18" charset="0"/>
                <a:cs typeface="Times New Roman" pitchFamily="18" charset="0"/>
              </a:rPr>
              <a:t>The </a:t>
            </a:r>
            <a:r>
              <a:rPr lang="en-US" sz="2300" spc="-60" dirty="0">
                <a:latin typeface="Times New Roman" pitchFamily="18" charset="0"/>
                <a:cs typeface="Times New Roman" pitchFamily="18" charset="0"/>
              </a:rPr>
              <a:t>most popular sports for boys are football, swimming, Australian Rules football, tennis, cricket, basketball, rugby, martial arts, athletics, and hockey.</a:t>
            </a:r>
          </a:p>
          <a:p>
            <a:pPr algn="just"/>
            <a:r>
              <a:rPr lang="en-US" sz="2300" spc="-50" dirty="0">
                <a:latin typeface="Times New Roman" pitchFamily="18" charset="0"/>
                <a:cs typeface="Times New Roman" pitchFamily="18" charset="0"/>
              </a:rPr>
              <a:t> </a:t>
            </a:r>
            <a:r>
              <a:rPr lang="en-US" sz="2300" spc="-50" dirty="0" smtClean="0">
                <a:latin typeface="Times New Roman" pitchFamily="18" charset="0"/>
                <a:cs typeface="Times New Roman" pitchFamily="18" charset="0"/>
              </a:rPr>
              <a:t>  The </a:t>
            </a:r>
            <a:r>
              <a:rPr lang="en-US" sz="2300" spc="-50" dirty="0">
                <a:latin typeface="Times New Roman" pitchFamily="18" charset="0"/>
                <a:cs typeface="Times New Roman" pitchFamily="18" charset="0"/>
              </a:rPr>
              <a:t>most popular sports for girls are netball, swimming, tennis, basketball, gymnastics, football, athletics, martial arts, hockey, and horse riding</a:t>
            </a:r>
            <a:r>
              <a:rPr lang="en-US" sz="2300" spc="-50" dirty="0" smtClean="0">
                <a:latin typeface="Times New Roman" pitchFamily="18" charset="0"/>
                <a:cs typeface="Times New Roman" pitchFamily="18" charset="0"/>
              </a:rPr>
              <a:t>.</a:t>
            </a:r>
            <a:endParaRPr lang="en-US" sz="2300" spc="-50" dirty="0">
              <a:latin typeface="Times New Roman" pitchFamily="18" charset="0"/>
              <a:cs typeface="Times New Roman" pitchFamily="18" charset="0"/>
            </a:endParaRPr>
          </a:p>
        </p:txBody>
      </p:sp>
      <p:cxnSp>
        <p:nvCxnSpPr>
          <p:cNvPr id="25" name="Straight Connector 24"/>
          <p:cNvCxnSpPr/>
          <p:nvPr/>
        </p:nvCxnSpPr>
        <p:spPr>
          <a:xfrm>
            <a:off x="6553200" y="1524000"/>
            <a:ext cx="2362200"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99977" y="5638800"/>
            <a:ext cx="8897507" cy="800219"/>
          </a:xfrm>
          <a:prstGeom prst="rect">
            <a:avLst/>
          </a:prstGeom>
        </p:spPr>
        <p:txBody>
          <a:bodyPr wrap="square">
            <a:spAutoFit/>
          </a:bodyPr>
          <a:lstStyle/>
          <a:p>
            <a:r>
              <a:rPr lang="en-US" sz="2300" dirty="0">
                <a:ln w="11430"/>
                <a:solidFill>
                  <a:srgbClr val="FF0000"/>
                </a:solidFill>
                <a:latin typeface="Times New Roman" pitchFamily="18" charset="0"/>
                <a:cs typeface="Times New Roman" pitchFamily="18" charset="0"/>
                <a:sym typeface="Wingdings" pitchFamily="2" charset="2"/>
              </a:rPr>
              <a:t> Because the weather is </a:t>
            </a:r>
            <a:r>
              <a:rPr lang="en-US" sz="2300" dirty="0">
                <a:solidFill>
                  <a:srgbClr val="FF0000"/>
                </a:solidFill>
                <a:latin typeface="Times New Roman" pitchFamily="18" charset="0"/>
                <a:cs typeface="Times New Roman" pitchFamily="18" charset="0"/>
              </a:rPr>
              <a:t>perfect for sport, and there are thousand of great beaches</a:t>
            </a:r>
            <a:endParaRPr lang="en-US" sz="2300" dirty="0">
              <a:ln w="11430"/>
              <a:solidFill>
                <a:srgbClr val="FF0000"/>
              </a:solidFill>
              <a:latin typeface="Times New Roman" pitchFamily="18" charset="0"/>
              <a:cs typeface="Times New Roman" pitchFamily="18" charset="0"/>
            </a:endParaRPr>
          </a:p>
        </p:txBody>
      </p:sp>
      <p:sp>
        <p:nvSpPr>
          <p:cNvPr id="10" name="Rectangle 9"/>
          <p:cNvSpPr/>
          <p:nvPr/>
        </p:nvSpPr>
        <p:spPr>
          <a:xfrm>
            <a:off x="194069" y="5181600"/>
            <a:ext cx="3891899" cy="446276"/>
          </a:xfrm>
          <a:prstGeom prst="rect">
            <a:avLst/>
          </a:prstGeom>
        </p:spPr>
        <p:txBody>
          <a:bodyPr wrap="none">
            <a:spAutoFit/>
          </a:bodyPr>
          <a:lstStyle/>
          <a:p>
            <a:r>
              <a:rPr lang="en-US" sz="2300" dirty="0" smtClean="0">
                <a:ln w="11430"/>
                <a:solidFill>
                  <a:srgbClr val="000099"/>
                </a:solidFill>
                <a:latin typeface="Times New Roman" pitchFamily="18" charset="0"/>
                <a:cs typeface="Times New Roman" pitchFamily="18" charset="0"/>
              </a:rPr>
              <a:t>22. </a:t>
            </a:r>
            <a:r>
              <a:rPr lang="en-US" sz="2300" dirty="0">
                <a:ln w="11430"/>
                <a:solidFill>
                  <a:srgbClr val="000099"/>
                </a:solidFill>
                <a:latin typeface="Times New Roman" pitchFamily="18" charset="0"/>
                <a:cs typeface="Times New Roman" pitchFamily="18" charset="0"/>
              </a:rPr>
              <a:t>Why is swimming popular?</a:t>
            </a:r>
          </a:p>
        </p:txBody>
      </p:sp>
      <p:cxnSp>
        <p:nvCxnSpPr>
          <p:cNvPr id="11" name="Straight Connector 10"/>
          <p:cNvCxnSpPr/>
          <p:nvPr/>
        </p:nvCxnSpPr>
        <p:spPr>
          <a:xfrm>
            <a:off x="99977" y="1905000"/>
            <a:ext cx="1805023"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339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8644" cy="938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00989" y="71735"/>
            <a:ext cx="8066811" cy="461665"/>
          </a:xfrm>
          <a:prstGeom prst="rect">
            <a:avLst/>
          </a:prstGeom>
          <a:noFill/>
        </p:spPr>
        <p:txBody>
          <a:bodyPr wrap="square" rtlCol="0">
            <a:spAutoFit/>
          </a:bodyPr>
          <a:lstStyle/>
          <a:p>
            <a:pPr algn="just"/>
            <a:r>
              <a:rPr lang="en-US" sz="2400" b="1" dirty="0">
                <a:latin typeface="Times New Roman" pitchFamily="18" charset="0"/>
                <a:cs typeface="Times New Roman" pitchFamily="18" charset="0"/>
              </a:rPr>
              <a:t>V. Read the passage and answer the questions</a:t>
            </a:r>
            <a:endParaRPr lang="en-US" sz="2300" spc="-30" dirty="0">
              <a:latin typeface="Times New Roman" pitchFamily="18" charset="0"/>
              <a:cs typeface="Times New Roman" pitchFamily="18" charset="0"/>
            </a:endParaRPr>
          </a:p>
        </p:txBody>
      </p:sp>
      <p:sp>
        <p:nvSpPr>
          <p:cNvPr id="22" name="TextBox 21"/>
          <p:cNvSpPr txBox="1"/>
          <p:nvPr/>
        </p:nvSpPr>
        <p:spPr>
          <a:xfrm>
            <a:off x="110836" y="457200"/>
            <a:ext cx="8922327" cy="4693593"/>
          </a:xfrm>
          <a:prstGeom prst="rect">
            <a:avLst/>
          </a:prstGeom>
          <a:noFill/>
        </p:spPr>
        <p:txBody>
          <a:bodyPr wrap="square" rtlCol="0">
            <a:spAutoFit/>
          </a:bodyPr>
          <a:lstStyle/>
          <a:p>
            <a:pPr algn="ctr"/>
            <a:r>
              <a:rPr lang="en-US" sz="2300" spc="-30" dirty="0" smtClean="0">
                <a:latin typeface="Times New Roman" pitchFamily="18" charset="0"/>
                <a:cs typeface="Times New Roman" pitchFamily="18" charset="0"/>
              </a:rPr>
              <a:t>	</a:t>
            </a:r>
            <a:r>
              <a:rPr lang="en-US" sz="2300" b="1" i="1" spc="-30" dirty="0">
                <a:latin typeface="Times New Roman" pitchFamily="18" charset="0"/>
                <a:cs typeface="Times New Roman" pitchFamily="18" charset="0"/>
              </a:rPr>
              <a:t>Sun, Sea, and Sport</a:t>
            </a:r>
            <a:endParaRPr lang="en-US" sz="2300" spc="-30" dirty="0">
              <a:latin typeface="Times New Roman" pitchFamily="18" charset="0"/>
              <a:cs typeface="Times New Roman" pitchFamily="18" charset="0"/>
            </a:endParaRPr>
          </a:p>
          <a:p>
            <a:pPr algn="just"/>
            <a:r>
              <a:rPr lang="en-US" sz="2300" spc="-30" dirty="0">
                <a:latin typeface="Times New Roman" pitchFamily="18" charset="0"/>
                <a:cs typeface="Times New Roman" pitchFamily="18" charset="0"/>
              </a:rPr>
              <a:t>	</a:t>
            </a:r>
            <a:r>
              <a:rPr lang="en-US" sz="2300" spc="-50" dirty="0">
                <a:latin typeface="Times New Roman" pitchFamily="18" charset="0"/>
                <a:cs typeface="Times New Roman" pitchFamily="18" charset="0"/>
              </a:rPr>
              <a:t>Australians love sport. They play it, they talk about it and they watch it on TV. Australian weather is perfect for sport, and there are thousands of great beaches, so swimming is very popular. The population of Australia is only about 20 million, but many of the best sportsmen and sportswomen in the world come from Australia.</a:t>
            </a:r>
          </a:p>
          <a:p>
            <a:pPr algn="just"/>
            <a:r>
              <a:rPr lang="en-US" sz="2300" spc="-50" dirty="0">
                <a:latin typeface="Times New Roman" pitchFamily="18" charset="0"/>
                <a:cs typeface="Times New Roman" pitchFamily="18" charset="0"/>
              </a:rPr>
              <a:t> </a:t>
            </a:r>
            <a:r>
              <a:rPr lang="en-US" sz="2300" spc="-50" dirty="0" smtClean="0">
                <a:latin typeface="Times New Roman" pitchFamily="18" charset="0"/>
                <a:cs typeface="Times New Roman" pitchFamily="18" charset="0"/>
              </a:rPr>
              <a:t>       Young </a:t>
            </a:r>
            <a:r>
              <a:rPr lang="en-US" sz="2300" spc="-50" dirty="0">
                <a:latin typeface="Times New Roman" pitchFamily="18" charset="0"/>
                <a:cs typeface="Times New Roman" pitchFamily="18" charset="0"/>
              </a:rPr>
              <a:t>people in Australia are very active. More than 60% of children go to sports clubs. They also do activities with friends such as skateboarding, cycling, and rollerblading. </a:t>
            </a:r>
          </a:p>
          <a:p>
            <a:pPr algn="just"/>
            <a:r>
              <a:rPr lang="en-US" sz="2300" spc="-50" dirty="0">
                <a:latin typeface="Times New Roman" pitchFamily="18" charset="0"/>
                <a:cs typeface="Times New Roman" pitchFamily="18" charset="0"/>
              </a:rPr>
              <a:t> </a:t>
            </a:r>
            <a:r>
              <a:rPr lang="en-US" sz="2300" spc="-50" dirty="0" smtClean="0">
                <a:latin typeface="Times New Roman" pitchFamily="18" charset="0"/>
                <a:cs typeface="Times New Roman" pitchFamily="18" charset="0"/>
              </a:rPr>
              <a:t>     </a:t>
            </a:r>
            <a:r>
              <a:rPr lang="en-US" sz="2300" spc="-60" dirty="0" smtClean="0">
                <a:latin typeface="Times New Roman" pitchFamily="18" charset="0"/>
                <a:cs typeface="Times New Roman" pitchFamily="18" charset="0"/>
              </a:rPr>
              <a:t>The </a:t>
            </a:r>
            <a:r>
              <a:rPr lang="en-US" sz="2300" spc="-60" dirty="0">
                <a:latin typeface="Times New Roman" pitchFamily="18" charset="0"/>
                <a:cs typeface="Times New Roman" pitchFamily="18" charset="0"/>
              </a:rPr>
              <a:t>most popular sports for boys are football, swimming, Australian Rules football, tennis, cricket, basketball, rugby, martial arts, athletics, and hockey.</a:t>
            </a:r>
          </a:p>
          <a:p>
            <a:pPr algn="just"/>
            <a:r>
              <a:rPr lang="en-US" sz="2300" spc="-50" dirty="0">
                <a:latin typeface="Times New Roman" pitchFamily="18" charset="0"/>
                <a:cs typeface="Times New Roman" pitchFamily="18" charset="0"/>
              </a:rPr>
              <a:t> </a:t>
            </a:r>
            <a:r>
              <a:rPr lang="en-US" sz="2300" spc="-50" dirty="0" smtClean="0">
                <a:latin typeface="Times New Roman" pitchFamily="18" charset="0"/>
                <a:cs typeface="Times New Roman" pitchFamily="18" charset="0"/>
              </a:rPr>
              <a:t>  The </a:t>
            </a:r>
            <a:r>
              <a:rPr lang="en-US" sz="2300" spc="-50" dirty="0">
                <a:latin typeface="Times New Roman" pitchFamily="18" charset="0"/>
                <a:cs typeface="Times New Roman" pitchFamily="18" charset="0"/>
              </a:rPr>
              <a:t>most popular sports for girls are netball, swimming, tennis, basketball, gymnastics, football, athletics, martial arts, hockey, and horse riding</a:t>
            </a:r>
            <a:r>
              <a:rPr lang="en-US" sz="2300" spc="-50" dirty="0" smtClean="0">
                <a:latin typeface="Times New Roman" pitchFamily="18" charset="0"/>
                <a:cs typeface="Times New Roman" pitchFamily="18" charset="0"/>
              </a:rPr>
              <a:t>.</a:t>
            </a:r>
            <a:endParaRPr lang="en-US" sz="2300" spc="-50" dirty="0">
              <a:latin typeface="Times New Roman" pitchFamily="18" charset="0"/>
              <a:cs typeface="Times New Roman" pitchFamily="18" charset="0"/>
            </a:endParaRPr>
          </a:p>
        </p:txBody>
      </p:sp>
      <p:cxnSp>
        <p:nvCxnSpPr>
          <p:cNvPr id="25" name="Straight Connector 24"/>
          <p:cNvCxnSpPr/>
          <p:nvPr/>
        </p:nvCxnSpPr>
        <p:spPr>
          <a:xfrm>
            <a:off x="4191000" y="3990110"/>
            <a:ext cx="4648200"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233061" y="5625497"/>
            <a:ext cx="8910939" cy="461665"/>
          </a:xfrm>
          <a:prstGeom prst="rect">
            <a:avLst/>
          </a:prstGeom>
        </p:spPr>
        <p:txBody>
          <a:bodyPr wrap="square">
            <a:spAutoFit/>
          </a:bodyPr>
          <a:lstStyle/>
          <a:p>
            <a:r>
              <a:rPr lang="en-US" sz="2400" dirty="0">
                <a:ln w="11430"/>
                <a:solidFill>
                  <a:srgbClr val="FF0000"/>
                </a:solidFill>
                <a:latin typeface="Times New Roman" pitchFamily="18" charset="0"/>
                <a:cs typeface="Times New Roman" pitchFamily="18" charset="0"/>
                <a:sym typeface="Wingdings" pitchFamily="2" charset="2"/>
              </a:rPr>
              <a:t> </a:t>
            </a:r>
            <a:r>
              <a:rPr lang="en-US" sz="2400" dirty="0">
                <a:solidFill>
                  <a:srgbClr val="FF0000"/>
                </a:solidFill>
                <a:latin typeface="Times New Roman" pitchFamily="18" charset="0"/>
                <a:cs typeface="Times New Roman" pitchFamily="18" charset="0"/>
              </a:rPr>
              <a:t>Australian rules football, rugby and cricket</a:t>
            </a:r>
            <a:endParaRPr lang="en-US" sz="2400" dirty="0">
              <a:ln w="11430"/>
              <a:solidFill>
                <a:srgbClr val="FF0000"/>
              </a:solidFill>
              <a:latin typeface="Times New Roman" pitchFamily="18" charset="0"/>
              <a:cs typeface="Times New Roman" pitchFamily="18" charset="0"/>
            </a:endParaRPr>
          </a:p>
        </p:txBody>
      </p:sp>
      <p:sp>
        <p:nvSpPr>
          <p:cNvPr id="11" name="Rectangle 10"/>
          <p:cNvSpPr/>
          <p:nvPr/>
        </p:nvSpPr>
        <p:spPr>
          <a:xfrm>
            <a:off x="185319" y="5119806"/>
            <a:ext cx="8958681" cy="461665"/>
          </a:xfrm>
          <a:prstGeom prst="rect">
            <a:avLst/>
          </a:prstGeom>
        </p:spPr>
        <p:txBody>
          <a:bodyPr wrap="square">
            <a:spAutoFit/>
          </a:bodyPr>
          <a:lstStyle/>
          <a:p>
            <a:r>
              <a:rPr lang="en-US" sz="2400" dirty="0" smtClean="0">
                <a:ln w="11430"/>
                <a:solidFill>
                  <a:srgbClr val="000099"/>
                </a:solidFill>
                <a:latin typeface="Times New Roman" pitchFamily="18" charset="0"/>
                <a:cs typeface="Times New Roman" pitchFamily="18" charset="0"/>
              </a:rPr>
              <a:t>23. </a:t>
            </a:r>
            <a:r>
              <a:rPr lang="en-US" sz="2400" dirty="0">
                <a:ln w="11430"/>
                <a:solidFill>
                  <a:srgbClr val="000099"/>
                </a:solidFill>
                <a:latin typeface="Times New Roman" pitchFamily="18" charset="0"/>
                <a:cs typeface="Times New Roman" pitchFamily="18" charset="0"/>
              </a:rPr>
              <a:t>Which three sports are only popular with boys?</a:t>
            </a:r>
          </a:p>
        </p:txBody>
      </p:sp>
      <p:cxnSp>
        <p:nvCxnSpPr>
          <p:cNvPr id="12" name="Straight Connector 11"/>
          <p:cNvCxnSpPr/>
          <p:nvPr/>
        </p:nvCxnSpPr>
        <p:spPr>
          <a:xfrm>
            <a:off x="110836" y="4343400"/>
            <a:ext cx="8118764"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1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8644" cy="938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00989" y="71735"/>
            <a:ext cx="8066811" cy="461665"/>
          </a:xfrm>
          <a:prstGeom prst="rect">
            <a:avLst/>
          </a:prstGeom>
          <a:noFill/>
        </p:spPr>
        <p:txBody>
          <a:bodyPr wrap="square" rtlCol="0">
            <a:spAutoFit/>
          </a:bodyPr>
          <a:lstStyle/>
          <a:p>
            <a:pPr algn="just"/>
            <a:r>
              <a:rPr lang="en-US" sz="2400" b="1" dirty="0">
                <a:latin typeface="Times New Roman" pitchFamily="18" charset="0"/>
                <a:cs typeface="Times New Roman" pitchFamily="18" charset="0"/>
              </a:rPr>
              <a:t>V. Read the passage and answer the questions</a:t>
            </a:r>
            <a:endParaRPr lang="en-US" sz="2300" spc="-30" dirty="0">
              <a:latin typeface="Times New Roman" pitchFamily="18" charset="0"/>
              <a:cs typeface="Times New Roman" pitchFamily="18" charset="0"/>
            </a:endParaRPr>
          </a:p>
        </p:txBody>
      </p:sp>
      <p:sp>
        <p:nvSpPr>
          <p:cNvPr id="22" name="TextBox 21"/>
          <p:cNvSpPr txBox="1"/>
          <p:nvPr/>
        </p:nvSpPr>
        <p:spPr>
          <a:xfrm>
            <a:off x="110836" y="457200"/>
            <a:ext cx="8922327" cy="4693593"/>
          </a:xfrm>
          <a:prstGeom prst="rect">
            <a:avLst/>
          </a:prstGeom>
          <a:noFill/>
        </p:spPr>
        <p:txBody>
          <a:bodyPr wrap="square" rtlCol="0">
            <a:spAutoFit/>
          </a:bodyPr>
          <a:lstStyle/>
          <a:p>
            <a:pPr algn="ctr"/>
            <a:r>
              <a:rPr lang="en-US" sz="2300" spc="-30" dirty="0" smtClean="0">
                <a:latin typeface="Times New Roman" pitchFamily="18" charset="0"/>
                <a:cs typeface="Times New Roman" pitchFamily="18" charset="0"/>
              </a:rPr>
              <a:t>	</a:t>
            </a:r>
            <a:r>
              <a:rPr lang="en-US" sz="2300" b="1" i="1" spc="-30" dirty="0">
                <a:latin typeface="Times New Roman" pitchFamily="18" charset="0"/>
                <a:cs typeface="Times New Roman" pitchFamily="18" charset="0"/>
              </a:rPr>
              <a:t>Sun, Sea, and Sport</a:t>
            </a:r>
            <a:endParaRPr lang="en-US" sz="2300" spc="-30" dirty="0">
              <a:latin typeface="Times New Roman" pitchFamily="18" charset="0"/>
              <a:cs typeface="Times New Roman" pitchFamily="18" charset="0"/>
            </a:endParaRPr>
          </a:p>
          <a:p>
            <a:pPr algn="just"/>
            <a:r>
              <a:rPr lang="en-US" sz="2300" spc="-30" dirty="0">
                <a:latin typeface="Times New Roman" pitchFamily="18" charset="0"/>
                <a:cs typeface="Times New Roman" pitchFamily="18" charset="0"/>
              </a:rPr>
              <a:t>	</a:t>
            </a:r>
            <a:r>
              <a:rPr lang="en-US" sz="2300" spc="-50" dirty="0">
                <a:latin typeface="Times New Roman" pitchFamily="18" charset="0"/>
                <a:cs typeface="Times New Roman" pitchFamily="18" charset="0"/>
              </a:rPr>
              <a:t>Australians love sport. They play it, they talk about it and they watch it on TV. Australian weather is perfect for sport, and there are thousands of great beaches, so swimming is very popular. The population of Australia is only about 20 million, but many of the best sportsmen and sportswomen in the world come from Australia.</a:t>
            </a:r>
          </a:p>
          <a:p>
            <a:pPr algn="just"/>
            <a:r>
              <a:rPr lang="en-US" sz="2300" spc="-50" dirty="0">
                <a:latin typeface="Times New Roman" pitchFamily="18" charset="0"/>
                <a:cs typeface="Times New Roman" pitchFamily="18" charset="0"/>
              </a:rPr>
              <a:t> </a:t>
            </a:r>
            <a:r>
              <a:rPr lang="en-US" sz="2300" spc="-50" dirty="0" smtClean="0">
                <a:latin typeface="Times New Roman" pitchFamily="18" charset="0"/>
                <a:cs typeface="Times New Roman" pitchFamily="18" charset="0"/>
              </a:rPr>
              <a:t>       Young </a:t>
            </a:r>
            <a:r>
              <a:rPr lang="en-US" sz="2300" spc="-50" dirty="0">
                <a:latin typeface="Times New Roman" pitchFamily="18" charset="0"/>
                <a:cs typeface="Times New Roman" pitchFamily="18" charset="0"/>
              </a:rPr>
              <a:t>people in Australia are very active. More than 60% of children go to sports clubs. They also do activities with friends such as skateboarding, cycling, and rollerblading. </a:t>
            </a:r>
          </a:p>
          <a:p>
            <a:pPr algn="just"/>
            <a:r>
              <a:rPr lang="en-US" sz="2300" spc="-50" dirty="0">
                <a:latin typeface="Times New Roman" pitchFamily="18" charset="0"/>
                <a:cs typeface="Times New Roman" pitchFamily="18" charset="0"/>
              </a:rPr>
              <a:t> </a:t>
            </a:r>
            <a:r>
              <a:rPr lang="en-US" sz="2300" spc="-50" dirty="0" smtClean="0">
                <a:latin typeface="Times New Roman" pitchFamily="18" charset="0"/>
                <a:cs typeface="Times New Roman" pitchFamily="18" charset="0"/>
              </a:rPr>
              <a:t>     </a:t>
            </a:r>
            <a:r>
              <a:rPr lang="en-US" sz="2300" spc="-60" dirty="0" smtClean="0">
                <a:latin typeface="Times New Roman" pitchFamily="18" charset="0"/>
                <a:cs typeface="Times New Roman" pitchFamily="18" charset="0"/>
              </a:rPr>
              <a:t>The </a:t>
            </a:r>
            <a:r>
              <a:rPr lang="en-US" sz="2300" spc="-60" dirty="0">
                <a:latin typeface="Times New Roman" pitchFamily="18" charset="0"/>
                <a:cs typeface="Times New Roman" pitchFamily="18" charset="0"/>
              </a:rPr>
              <a:t>most popular sports for boys are football, swimming, Australian Rules football, tennis, cricket, basketball, rugby, martial arts, athletics, and hockey.</a:t>
            </a:r>
          </a:p>
          <a:p>
            <a:pPr algn="just"/>
            <a:r>
              <a:rPr lang="en-US" sz="2300" spc="-50" dirty="0">
                <a:latin typeface="Times New Roman" pitchFamily="18" charset="0"/>
                <a:cs typeface="Times New Roman" pitchFamily="18" charset="0"/>
              </a:rPr>
              <a:t> </a:t>
            </a:r>
            <a:r>
              <a:rPr lang="en-US" sz="2300" spc="-50" dirty="0" smtClean="0">
                <a:latin typeface="Times New Roman" pitchFamily="18" charset="0"/>
                <a:cs typeface="Times New Roman" pitchFamily="18" charset="0"/>
              </a:rPr>
              <a:t>  The </a:t>
            </a:r>
            <a:r>
              <a:rPr lang="en-US" sz="2300" spc="-50" dirty="0">
                <a:latin typeface="Times New Roman" pitchFamily="18" charset="0"/>
                <a:cs typeface="Times New Roman" pitchFamily="18" charset="0"/>
              </a:rPr>
              <a:t>most popular sports for girls are netball, swimming, tennis, basketball, gymnastics, football, athletics, martial arts, hockey, and horse riding</a:t>
            </a:r>
            <a:r>
              <a:rPr lang="en-US" sz="2300" spc="-50" dirty="0" smtClean="0">
                <a:latin typeface="Times New Roman" pitchFamily="18" charset="0"/>
                <a:cs typeface="Times New Roman" pitchFamily="18" charset="0"/>
              </a:rPr>
              <a:t>.</a:t>
            </a:r>
            <a:endParaRPr lang="en-US" sz="2300" spc="-50" dirty="0">
              <a:latin typeface="Times New Roman" pitchFamily="18" charset="0"/>
              <a:cs typeface="Times New Roman" pitchFamily="18" charset="0"/>
            </a:endParaRPr>
          </a:p>
        </p:txBody>
      </p:sp>
      <p:cxnSp>
        <p:nvCxnSpPr>
          <p:cNvPr id="25" name="Straight Connector 24"/>
          <p:cNvCxnSpPr/>
          <p:nvPr/>
        </p:nvCxnSpPr>
        <p:spPr>
          <a:xfrm>
            <a:off x="469322" y="4724400"/>
            <a:ext cx="8217478"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609600" y="5629870"/>
            <a:ext cx="5219699" cy="461665"/>
          </a:xfrm>
          <a:prstGeom prst="rect">
            <a:avLst/>
          </a:prstGeom>
        </p:spPr>
        <p:txBody>
          <a:bodyPr wrap="none">
            <a:spAutoFit/>
          </a:bodyPr>
          <a:lstStyle/>
          <a:p>
            <a:r>
              <a:rPr lang="en-US" sz="2400" dirty="0">
                <a:ln w="11430"/>
                <a:solidFill>
                  <a:srgbClr val="FF0000"/>
                </a:solidFill>
                <a:latin typeface="Times New Roman" pitchFamily="18" charset="0"/>
                <a:cs typeface="Times New Roman" pitchFamily="18" charset="0"/>
                <a:sym typeface="Wingdings" pitchFamily="2" charset="2"/>
              </a:rPr>
              <a:t> netball, gymnastics and horse ridding</a:t>
            </a:r>
            <a:endParaRPr lang="en-US" sz="2400" dirty="0">
              <a:ln w="11430"/>
              <a:solidFill>
                <a:srgbClr val="FF0000"/>
              </a:solidFill>
              <a:latin typeface="Times New Roman" pitchFamily="18" charset="0"/>
              <a:cs typeface="Times New Roman" pitchFamily="18" charset="0"/>
            </a:endParaRPr>
          </a:p>
        </p:txBody>
      </p:sp>
      <p:sp>
        <p:nvSpPr>
          <p:cNvPr id="11" name="Rectangle 10"/>
          <p:cNvSpPr/>
          <p:nvPr/>
        </p:nvSpPr>
        <p:spPr>
          <a:xfrm>
            <a:off x="250118" y="5100935"/>
            <a:ext cx="8834247" cy="461665"/>
          </a:xfrm>
          <a:prstGeom prst="rect">
            <a:avLst/>
          </a:prstGeom>
        </p:spPr>
        <p:txBody>
          <a:bodyPr wrap="square">
            <a:spAutoFit/>
          </a:bodyPr>
          <a:lstStyle/>
          <a:p>
            <a:r>
              <a:rPr lang="en-US" sz="2400" dirty="0" smtClean="0">
                <a:ln w="11430"/>
                <a:solidFill>
                  <a:srgbClr val="000099"/>
                </a:solidFill>
                <a:latin typeface="Times New Roman" pitchFamily="18" charset="0"/>
                <a:cs typeface="Times New Roman" pitchFamily="18" charset="0"/>
              </a:rPr>
              <a:t>24. </a:t>
            </a:r>
            <a:r>
              <a:rPr lang="en-US" sz="2400" dirty="0">
                <a:ln w="11430"/>
                <a:solidFill>
                  <a:srgbClr val="000099"/>
                </a:solidFill>
                <a:latin typeface="Times New Roman" pitchFamily="18" charset="0"/>
                <a:cs typeface="Times New Roman" pitchFamily="18" charset="0"/>
              </a:rPr>
              <a:t>Which three sports are only popular with girls?</a:t>
            </a:r>
          </a:p>
        </p:txBody>
      </p:sp>
    </p:spTree>
    <p:extLst>
      <p:ext uri="{BB962C8B-B14F-4D97-AF65-F5344CB8AC3E}">
        <p14:creationId xmlns:p14="http://schemas.microsoft.com/office/powerpoint/2010/main" val="2471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76200"/>
            <a:ext cx="5638800" cy="523220"/>
          </a:xfrm>
          <a:prstGeom prst="rect">
            <a:avLst/>
          </a:prstGeom>
          <a:noFill/>
        </p:spPr>
        <p:txBody>
          <a:bodyPr wrap="square" rtlCol="0">
            <a:spAutoFit/>
          </a:bodyPr>
          <a:lstStyle/>
          <a:p>
            <a:pPr algn="ctr"/>
            <a:r>
              <a:rPr lang="en-US" sz="2800" b="1" dirty="0" smtClean="0">
                <a:solidFill>
                  <a:srgbClr val="FF0000"/>
                </a:solidFill>
                <a:latin typeface="Times New Roman" pitchFamily="18" charset="0"/>
                <a:cs typeface="Times New Roman" pitchFamily="18" charset="0"/>
              </a:rPr>
              <a:t>PRACTICE TEST 2</a:t>
            </a:r>
            <a:endParaRPr lang="en-US" sz="2800" b="1" dirty="0">
              <a:solidFill>
                <a:srgbClr val="FF0000"/>
              </a:solidFill>
              <a:latin typeface="Times New Roman" pitchFamily="18" charset="0"/>
              <a:cs typeface="Times New Roman" pitchFamily="18" charset="0"/>
            </a:endParaRP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8644" cy="938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838200" y="693003"/>
            <a:ext cx="83058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I. Make </a:t>
            </a:r>
            <a:r>
              <a:rPr lang="en-US" sz="2400" b="1" dirty="0">
                <a:latin typeface="Times New Roman" pitchFamily="18" charset="0"/>
                <a:cs typeface="Times New Roman" pitchFamily="18" charset="0"/>
              </a:rPr>
              <a:t>sentences using the words and phrases given. </a:t>
            </a:r>
            <a:r>
              <a:rPr lang="en-US" sz="2400" b="1"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12" name="TextBox 11"/>
          <p:cNvSpPr txBox="1"/>
          <p:nvPr/>
        </p:nvSpPr>
        <p:spPr>
          <a:xfrm>
            <a:off x="952499" y="333952"/>
            <a:ext cx="4457701" cy="461665"/>
          </a:xfrm>
          <a:prstGeom prst="rect">
            <a:avLst/>
          </a:prstGeom>
          <a:noFill/>
        </p:spPr>
        <p:txBody>
          <a:bodyPr wrap="square" rtlCol="0">
            <a:spAutoFit/>
          </a:bodyPr>
          <a:lstStyle/>
          <a:p>
            <a:r>
              <a:rPr lang="en-US" sz="2400" b="1" dirty="0">
                <a:latin typeface="Times New Roman" pitchFamily="18" charset="0"/>
                <a:cs typeface="Times New Roman" pitchFamily="18" charset="0"/>
              </a:rPr>
              <a:t>PART </a:t>
            </a:r>
            <a:r>
              <a:rPr lang="en-US" sz="2400" b="1" dirty="0" smtClean="0">
                <a:latin typeface="Times New Roman" pitchFamily="18" charset="0"/>
                <a:cs typeface="Times New Roman" pitchFamily="18" charset="0"/>
              </a:rPr>
              <a:t>4. WRITING</a:t>
            </a:r>
            <a:endParaRPr lang="en-US" sz="2400" dirty="0">
              <a:latin typeface="Times New Roman" pitchFamily="18" charset="0"/>
              <a:cs typeface="Times New Roman" pitchFamily="18" charset="0"/>
            </a:endParaRPr>
          </a:p>
        </p:txBody>
      </p:sp>
      <p:sp>
        <p:nvSpPr>
          <p:cNvPr id="23" name="TextBox 22"/>
          <p:cNvSpPr txBox="1"/>
          <p:nvPr/>
        </p:nvSpPr>
        <p:spPr>
          <a:xfrm>
            <a:off x="228600" y="1143000"/>
            <a:ext cx="9144000" cy="4647426"/>
          </a:xfrm>
          <a:prstGeom prst="rect">
            <a:avLst/>
          </a:prstGeom>
          <a:noFill/>
        </p:spPr>
        <p:txBody>
          <a:bodyPr wrap="square" rtlCol="0">
            <a:spAutoFit/>
          </a:bodyPr>
          <a:lstStyle/>
          <a:p>
            <a:pPr marL="457200" indent="-457200">
              <a:spcBef>
                <a:spcPts val="600"/>
              </a:spcBef>
              <a:spcAft>
                <a:spcPts val="600"/>
              </a:spcAft>
              <a:buAutoNum type="arabicPeriod"/>
            </a:pPr>
            <a:r>
              <a:rPr lang="en-US" sz="2400" dirty="0" smtClean="0">
                <a:latin typeface="Times New Roman" pitchFamily="18" charset="0"/>
                <a:cs typeface="Times New Roman" pitchFamily="18" charset="0"/>
              </a:rPr>
              <a:t>which</a:t>
            </a:r>
            <a:r>
              <a:rPr lang="en-US" sz="2400" dirty="0">
                <a:latin typeface="Times New Roman" pitchFamily="18" charset="0"/>
                <a:cs typeface="Times New Roman" pitchFamily="18" charset="0"/>
              </a:rPr>
              <a:t>/ you/ do/ sports/ at/do/ school</a:t>
            </a:r>
            <a:r>
              <a:rPr lang="en-US" sz="2400" dirty="0" smtClean="0">
                <a:latin typeface="Times New Roman" pitchFamily="18" charset="0"/>
                <a:cs typeface="Times New Roman" pitchFamily="18" charset="0"/>
              </a:rPr>
              <a:t>?</a:t>
            </a:r>
          </a:p>
          <a:p>
            <a:pPr>
              <a:spcBef>
                <a:spcPts val="600"/>
              </a:spcBef>
              <a:spcAft>
                <a:spcPts val="600"/>
              </a:spcAft>
            </a:pP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marL="457200" indent="-457200">
              <a:spcBef>
                <a:spcPts val="600"/>
              </a:spcBef>
              <a:spcAft>
                <a:spcPts val="600"/>
              </a:spcAft>
              <a:buAutoNum type="arabicPeriod" startAt="2"/>
            </a:pPr>
            <a:r>
              <a:rPr lang="en-US" sz="2400" dirty="0" smtClean="0">
                <a:latin typeface="Times New Roman" pitchFamily="18" charset="0"/>
                <a:cs typeface="Times New Roman" pitchFamily="18" charset="0"/>
              </a:rPr>
              <a:t>do</a:t>
            </a:r>
            <a:r>
              <a:rPr lang="en-US" sz="2400" dirty="0">
                <a:latin typeface="Times New Roman" pitchFamily="18" charset="0"/>
                <a:cs typeface="Times New Roman" pitchFamily="18" charset="0"/>
              </a:rPr>
              <a:t>/ when/ do/ you/ sport? </a:t>
            </a:r>
            <a:endParaRPr lang="en-US" sz="2400" dirty="0" smtClean="0">
              <a:latin typeface="Times New Roman" pitchFamily="18" charset="0"/>
              <a:cs typeface="Times New Roman" pitchFamily="18" charset="0"/>
            </a:endParaRPr>
          </a:p>
          <a:p>
            <a:pPr>
              <a:spcBef>
                <a:spcPts val="600"/>
              </a:spcBef>
              <a:spcAft>
                <a:spcPts val="600"/>
              </a:spcAft>
            </a:pPr>
            <a:endParaRPr lang="en-US" sz="2400" dirty="0">
              <a:latin typeface="Times New Roman" pitchFamily="18" charset="0"/>
              <a:cs typeface="Times New Roman" pitchFamily="18" charset="0"/>
            </a:endParaRPr>
          </a:p>
          <a:p>
            <a:pPr marL="457200" indent="-457200">
              <a:spcBef>
                <a:spcPts val="600"/>
              </a:spcBef>
              <a:spcAft>
                <a:spcPts val="600"/>
              </a:spcAft>
              <a:buAutoNum type="arabicPeriod" startAt="3"/>
            </a:pPr>
            <a:r>
              <a:rPr lang="en-US" sz="2400" dirty="0" err="1" smtClean="0">
                <a:latin typeface="Times New Roman" pitchFamily="18" charset="0"/>
                <a:cs typeface="Times New Roman" pitchFamily="18" charset="0"/>
              </a:rPr>
              <a:t>favourite</a:t>
            </a:r>
            <a:r>
              <a:rPr lang="en-US" sz="2400" dirty="0">
                <a:latin typeface="Times New Roman" pitchFamily="18" charset="0"/>
                <a:cs typeface="Times New Roman" pitchFamily="18" charset="0"/>
              </a:rPr>
              <a:t>/ are/ your/ who/ sports stars? </a:t>
            </a:r>
            <a:endParaRPr lang="en-US" sz="2400" dirty="0" smtClean="0">
              <a:latin typeface="Times New Roman" pitchFamily="18" charset="0"/>
              <a:cs typeface="Times New Roman" pitchFamily="18" charset="0"/>
            </a:endParaRPr>
          </a:p>
          <a:p>
            <a:pPr>
              <a:spcBef>
                <a:spcPts val="600"/>
              </a:spcBef>
              <a:spcAft>
                <a:spcPts val="600"/>
              </a:spcAft>
            </a:pPr>
            <a:endParaRPr lang="en-US" sz="2400" dirty="0">
              <a:latin typeface="Times New Roman" pitchFamily="18" charset="0"/>
              <a:cs typeface="Times New Roman" pitchFamily="18" charset="0"/>
            </a:endParaRPr>
          </a:p>
          <a:p>
            <a:pPr marL="457200" indent="-457200">
              <a:spcBef>
                <a:spcPts val="600"/>
              </a:spcBef>
              <a:spcAft>
                <a:spcPts val="600"/>
              </a:spcAft>
              <a:buAutoNum type="arabicPeriod" startAt="4"/>
            </a:pPr>
            <a:r>
              <a:rPr lang="en-US" sz="2400" dirty="0" smtClean="0">
                <a:latin typeface="Times New Roman" pitchFamily="18" charset="0"/>
                <a:cs typeface="Times New Roman" pitchFamily="18" charset="0"/>
              </a:rPr>
              <a:t>do</a:t>
            </a:r>
            <a:r>
              <a:rPr lang="en-US" sz="2400" dirty="0">
                <a:latin typeface="Times New Roman" pitchFamily="18" charset="0"/>
                <a:cs typeface="Times New Roman" pitchFamily="18" charset="0"/>
              </a:rPr>
              <a:t>/ you/ go/ how often/ running? </a:t>
            </a:r>
            <a:endParaRPr lang="en-US" sz="2400" dirty="0" smtClean="0">
              <a:latin typeface="Times New Roman" pitchFamily="18" charset="0"/>
              <a:cs typeface="Times New Roman" pitchFamily="18" charset="0"/>
            </a:endParaRPr>
          </a:p>
          <a:p>
            <a:pPr>
              <a:spcBef>
                <a:spcPts val="600"/>
              </a:spcBef>
              <a:spcAft>
                <a:spcPts val="600"/>
              </a:spcAft>
            </a:pPr>
            <a:endParaRPr lang="en-US" sz="2400" dirty="0">
              <a:latin typeface="Times New Roman" pitchFamily="18" charset="0"/>
              <a:cs typeface="Times New Roman" pitchFamily="18" charset="0"/>
            </a:endParaRPr>
          </a:p>
          <a:p>
            <a:pPr>
              <a:spcBef>
                <a:spcPts val="600"/>
              </a:spcBef>
              <a:spcAft>
                <a:spcPts val="600"/>
              </a:spcAft>
            </a:pPr>
            <a:r>
              <a:rPr lang="en-US" sz="2400" dirty="0">
                <a:latin typeface="Times New Roman" pitchFamily="18" charset="0"/>
                <a:cs typeface="Times New Roman" pitchFamily="18" charset="0"/>
              </a:rPr>
              <a:t>5.	team/ sports/ play/ you/ do? </a:t>
            </a:r>
          </a:p>
        </p:txBody>
      </p:sp>
      <p:sp>
        <p:nvSpPr>
          <p:cNvPr id="24" name="TextBox 23"/>
          <p:cNvSpPr txBox="1"/>
          <p:nvPr/>
        </p:nvSpPr>
        <p:spPr>
          <a:xfrm>
            <a:off x="609600" y="1676398"/>
            <a:ext cx="6934200" cy="461665"/>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Which sports do you do at school?</a:t>
            </a:r>
            <a:endParaRPr lang="en-US" sz="2400" dirty="0">
              <a:solidFill>
                <a:srgbClr val="FF0000"/>
              </a:solidFill>
              <a:latin typeface="Times New Roman" pitchFamily="18" charset="0"/>
              <a:cs typeface="Times New Roman" pitchFamily="18" charset="0"/>
            </a:endParaRPr>
          </a:p>
        </p:txBody>
      </p:sp>
      <p:sp>
        <p:nvSpPr>
          <p:cNvPr id="25" name="TextBox 24"/>
          <p:cNvSpPr txBox="1"/>
          <p:nvPr/>
        </p:nvSpPr>
        <p:spPr>
          <a:xfrm>
            <a:off x="609600" y="2743200"/>
            <a:ext cx="6934200" cy="461665"/>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When do you do sport?</a:t>
            </a:r>
            <a:endParaRPr lang="en-US" sz="2400" dirty="0">
              <a:solidFill>
                <a:srgbClr val="FF0000"/>
              </a:solidFill>
              <a:latin typeface="Times New Roman" pitchFamily="18" charset="0"/>
              <a:cs typeface="Times New Roman" pitchFamily="18" charset="0"/>
            </a:endParaRPr>
          </a:p>
        </p:txBody>
      </p:sp>
      <p:sp>
        <p:nvSpPr>
          <p:cNvPr id="26" name="TextBox 25"/>
          <p:cNvSpPr txBox="1"/>
          <p:nvPr/>
        </p:nvSpPr>
        <p:spPr>
          <a:xfrm>
            <a:off x="609600" y="3733800"/>
            <a:ext cx="6934200" cy="461665"/>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Who are your favorite stars?</a:t>
            </a:r>
            <a:endParaRPr lang="en-US" sz="2400" dirty="0">
              <a:solidFill>
                <a:srgbClr val="FF0000"/>
              </a:solidFill>
              <a:latin typeface="Times New Roman" pitchFamily="18" charset="0"/>
              <a:cs typeface="Times New Roman" pitchFamily="18" charset="0"/>
            </a:endParaRPr>
          </a:p>
        </p:txBody>
      </p:sp>
      <p:sp>
        <p:nvSpPr>
          <p:cNvPr id="27" name="TextBox 26"/>
          <p:cNvSpPr txBox="1"/>
          <p:nvPr/>
        </p:nvSpPr>
        <p:spPr>
          <a:xfrm>
            <a:off x="671944" y="4800600"/>
            <a:ext cx="8319656" cy="461665"/>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How often do you go running?</a:t>
            </a:r>
            <a:endParaRPr lang="en-US" sz="2400" dirty="0">
              <a:solidFill>
                <a:srgbClr val="FF0000"/>
              </a:solidFill>
              <a:latin typeface="Times New Roman" pitchFamily="18" charset="0"/>
              <a:cs typeface="Times New Roman" pitchFamily="18" charset="0"/>
            </a:endParaRPr>
          </a:p>
        </p:txBody>
      </p:sp>
      <p:sp>
        <p:nvSpPr>
          <p:cNvPr id="28" name="TextBox 27"/>
          <p:cNvSpPr txBox="1"/>
          <p:nvPr/>
        </p:nvSpPr>
        <p:spPr>
          <a:xfrm>
            <a:off x="595744" y="5742710"/>
            <a:ext cx="8700656" cy="461665"/>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Do you play team sports?</a:t>
            </a:r>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8515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76200"/>
            <a:ext cx="5638800" cy="523220"/>
          </a:xfrm>
          <a:prstGeom prst="rect">
            <a:avLst/>
          </a:prstGeom>
          <a:noFill/>
        </p:spPr>
        <p:txBody>
          <a:bodyPr wrap="square" rtlCol="0">
            <a:spAutoFit/>
          </a:bodyPr>
          <a:lstStyle/>
          <a:p>
            <a:pPr algn="ctr"/>
            <a:r>
              <a:rPr lang="en-US" sz="2800" b="1" dirty="0" smtClean="0">
                <a:solidFill>
                  <a:srgbClr val="FF0000"/>
                </a:solidFill>
                <a:latin typeface="Times New Roman" pitchFamily="18" charset="0"/>
                <a:cs typeface="Times New Roman" pitchFamily="18" charset="0"/>
              </a:rPr>
              <a:t>PRACTICE TEST 2</a:t>
            </a:r>
            <a:endParaRPr lang="en-US" sz="2800" b="1" dirty="0">
              <a:solidFill>
                <a:srgbClr val="FF0000"/>
              </a:solidFill>
              <a:latin typeface="Times New Roman" pitchFamily="18" charset="0"/>
              <a:cs typeface="Times New Roman" pitchFamily="18" charset="0"/>
            </a:endParaRP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8644" cy="938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838200" y="693003"/>
            <a:ext cx="83058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I. Make </a:t>
            </a:r>
            <a:r>
              <a:rPr lang="en-US" sz="2400" b="1" dirty="0">
                <a:latin typeface="Times New Roman" pitchFamily="18" charset="0"/>
                <a:cs typeface="Times New Roman" pitchFamily="18" charset="0"/>
              </a:rPr>
              <a:t>sentences using the words and phrases given. </a:t>
            </a:r>
            <a:r>
              <a:rPr lang="en-US" sz="2400" b="1"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12" name="TextBox 11"/>
          <p:cNvSpPr txBox="1"/>
          <p:nvPr/>
        </p:nvSpPr>
        <p:spPr>
          <a:xfrm>
            <a:off x="952499" y="333952"/>
            <a:ext cx="4457701" cy="461665"/>
          </a:xfrm>
          <a:prstGeom prst="rect">
            <a:avLst/>
          </a:prstGeom>
          <a:noFill/>
        </p:spPr>
        <p:txBody>
          <a:bodyPr wrap="square" rtlCol="0">
            <a:spAutoFit/>
          </a:bodyPr>
          <a:lstStyle/>
          <a:p>
            <a:r>
              <a:rPr lang="en-US" sz="2400" b="1" dirty="0">
                <a:latin typeface="Times New Roman" pitchFamily="18" charset="0"/>
                <a:cs typeface="Times New Roman" pitchFamily="18" charset="0"/>
              </a:rPr>
              <a:t>PART </a:t>
            </a:r>
            <a:r>
              <a:rPr lang="en-US" sz="2400" b="1" dirty="0" smtClean="0">
                <a:latin typeface="Times New Roman" pitchFamily="18" charset="0"/>
                <a:cs typeface="Times New Roman" pitchFamily="18" charset="0"/>
              </a:rPr>
              <a:t>4. WRITING</a:t>
            </a:r>
            <a:endParaRPr lang="en-US" sz="2400" dirty="0">
              <a:latin typeface="Times New Roman" pitchFamily="18" charset="0"/>
              <a:cs typeface="Times New Roman" pitchFamily="18" charset="0"/>
            </a:endParaRPr>
          </a:p>
        </p:txBody>
      </p:sp>
      <p:sp>
        <p:nvSpPr>
          <p:cNvPr id="23" name="TextBox 22"/>
          <p:cNvSpPr txBox="1"/>
          <p:nvPr/>
        </p:nvSpPr>
        <p:spPr>
          <a:xfrm>
            <a:off x="228600" y="1143000"/>
            <a:ext cx="9144000" cy="4647426"/>
          </a:xfrm>
          <a:prstGeom prst="rect">
            <a:avLst/>
          </a:prstGeom>
          <a:noFill/>
        </p:spPr>
        <p:txBody>
          <a:bodyPr wrap="square" rtlCol="0">
            <a:spAutoFit/>
          </a:bodyPr>
          <a:lstStyle/>
          <a:p>
            <a:pPr marL="457200" indent="-457200">
              <a:spcBef>
                <a:spcPts val="600"/>
              </a:spcBef>
              <a:spcAft>
                <a:spcPts val="600"/>
              </a:spcAft>
              <a:buAutoNum type="arabicPeriod" startAt="6"/>
            </a:pPr>
            <a:r>
              <a:rPr lang="en-US" sz="2400" dirty="0" smtClean="0">
                <a:latin typeface="Times New Roman" pitchFamily="18" charset="0"/>
                <a:cs typeface="Times New Roman" pitchFamily="18" charset="0"/>
              </a:rPr>
              <a:t>what</a:t>
            </a:r>
            <a:r>
              <a:rPr lang="en-US" sz="2400" dirty="0">
                <a:latin typeface="Times New Roman" pitchFamily="18" charset="0"/>
                <a:cs typeface="Times New Roman" pitchFamily="18" charset="0"/>
              </a:rPr>
              <a:t>/ TV/ you/ do/ on/ sports/ watch? </a:t>
            </a:r>
            <a:endParaRPr lang="en-US" sz="2400" dirty="0" smtClean="0">
              <a:latin typeface="Times New Roman" pitchFamily="18" charset="0"/>
              <a:cs typeface="Times New Roman" pitchFamily="18" charset="0"/>
            </a:endParaRPr>
          </a:p>
          <a:p>
            <a:pPr>
              <a:spcBef>
                <a:spcPts val="600"/>
              </a:spcBef>
              <a:spcAft>
                <a:spcPts val="600"/>
              </a:spcAft>
            </a:pPr>
            <a:endParaRPr lang="en-US" sz="2400" dirty="0">
              <a:latin typeface="Times New Roman" pitchFamily="18" charset="0"/>
              <a:cs typeface="Times New Roman" pitchFamily="18" charset="0"/>
            </a:endParaRPr>
          </a:p>
          <a:p>
            <a:pPr marL="457200" indent="-457200">
              <a:spcBef>
                <a:spcPts val="600"/>
              </a:spcBef>
              <a:spcAft>
                <a:spcPts val="600"/>
              </a:spcAft>
              <a:buAutoNum type="arabicPeriod" startAt="7"/>
            </a:pPr>
            <a:r>
              <a:rPr lang="en-US" sz="2400" dirty="0" smtClean="0">
                <a:latin typeface="Times New Roman" pitchFamily="18" charset="0"/>
                <a:cs typeface="Times New Roman" pitchFamily="18" charset="0"/>
              </a:rPr>
              <a:t>football</a:t>
            </a:r>
            <a:r>
              <a:rPr lang="en-US" sz="2400" dirty="0">
                <a:latin typeface="Times New Roman" pitchFamily="18" charset="0"/>
                <a:cs typeface="Times New Roman" pitchFamily="18" charset="0"/>
              </a:rPr>
              <a:t>/ is/ what/ </a:t>
            </a:r>
            <a:r>
              <a:rPr lang="en-US" sz="2400" dirty="0" err="1">
                <a:latin typeface="Times New Roman" pitchFamily="18" charset="0"/>
                <a:cs typeface="Times New Roman" pitchFamily="18" charset="0"/>
              </a:rPr>
              <a:t>favourite</a:t>
            </a:r>
            <a:r>
              <a:rPr lang="en-US" sz="2400" dirty="0">
                <a:latin typeface="Times New Roman" pitchFamily="18" charset="0"/>
                <a:cs typeface="Times New Roman" pitchFamily="18" charset="0"/>
              </a:rPr>
              <a:t>/ your/ </a:t>
            </a:r>
            <a:r>
              <a:rPr lang="en-US" sz="2400" dirty="0" smtClean="0">
                <a:latin typeface="Times New Roman" pitchFamily="18" charset="0"/>
                <a:cs typeface="Times New Roman" pitchFamily="18" charset="0"/>
              </a:rPr>
              <a:t>team?</a:t>
            </a:r>
          </a:p>
          <a:p>
            <a:pPr>
              <a:spcBef>
                <a:spcPts val="600"/>
              </a:spcBef>
              <a:spcAft>
                <a:spcPts val="600"/>
              </a:spcAft>
            </a:pP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marL="457200" indent="-457200">
              <a:spcBef>
                <a:spcPts val="600"/>
              </a:spcBef>
              <a:spcAft>
                <a:spcPts val="600"/>
              </a:spcAft>
              <a:buAutoNum type="arabicPeriod" startAt="8"/>
            </a:pPr>
            <a:r>
              <a:rPr lang="en-US" sz="2400" dirty="0" smtClean="0">
                <a:latin typeface="Times New Roman" pitchFamily="18" charset="0"/>
                <a:cs typeface="Times New Roman" pitchFamily="18" charset="0"/>
              </a:rPr>
              <a:t>swimming</a:t>
            </a:r>
            <a:r>
              <a:rPr lang="en-US" sz="2400" dirty="0">
                <a:latin typeface="Times New Roman" pitchFamily="18" charset="0"/>
                <a:cs typeface="Times New Roman" pitchFamily="18" charset="0"/>
              </a:rPr>
              <a:t>/ you/ do/ go/ how often? 	</a:t>
            </a:r>
            <a:endParaRPr lang="en-US" sz="2400" dirty="0" smtClean="0">
              <a:latin typeface="Times New Roman" pitchFamily="18" charset="0"/>
              <a:cs typeface="Times New Roman" pitchFamily="18" charset="0"/>
            </a:endParaRPr>
          </a:p>
          <a:p>
            <a:pPr>
              <a:spcBef>
                <a:spcPts val="600"/>
              </a:spcBef>
              <a:spcAft>
                <a:spcPts val="600"/>
              </a:spcAft>
            </a:pPr>
            <a:endParaRPr lang="en-US" sz="2400" dirty="0">
              <a:latin typeface="Times New Roman" pitchFamily="18" charset="0"/>
              <a:cs typeface="Times New Roman" pitchFamily="18" charset="0"/>
            </a:endParaRPr>
          </a:p>
          <a:p>
            <a:pPr marL="457200" indent="-457200">
              <a:spcBef>
                <a:spcPts val="600"/>
              </a:spcBef>
              <a:spcAft>
                <a:spcPts val="600"/>
              </a:spcAft>
              <a:buAutoNum type="arabicPeriod" startAt="9"/>
            </a:pPr>
            <a:r>
              <a:rPr lang="en-US" sz="2400" dirty="0" smtClean="0">
                <a:latin typeface="Times New Roman" pitchFamily="18" charset="0"/>
                <a:cs typeface="Times New Roman" pitchFamily="18" charset="0"/>
              </a:rPr>
              <a:t>you </a:t>
            </a:r>
            <a:r>
              <a:rPr lang="en-US" sz="2400" dirty="0">
                <a:latin typeface="Times New Roman" pitchFamily="18" charset="0"/>
                <a:cs typeface="Times New Roman" pitchFamily="18" charset="0"/>
              </a:rPr>
              <a:t>/ practice / table tennis / How often / do / playing</a:t>
            </a:r>
            <a:r>
              <a:rPr lang="en-US" sz="2400" dirty="0" smtClean="0">
                <a:latin typeface="Times New Roman" pitchFamily="18" charset="0"/>
                <a:cs typeface="Times New Roman" pitchFamily="18" charset="0"/>
              </a:rPr>
              <a:t>?</a:t>
            </a:r>
          </a:p>
          <a:p>
            <a:pPr>
              <a:spcBef>
                <a:spcPts val="600"/>
              </a:spcBef>
              <a:spcAft>
                <a:spcPts val="600"/>
              </a:spcAft>
            </a:pPr>
            <a:endParaRPr lang="en-US" sz="2400" dirty="0">
              <a:latin typeface="Times New Roman" pitchFamily="18" charset="0"/>
              <a:cs typeface="Times New Roman" pitchFamily="18" charset="0"/>
            </a:endParaRPr>
          </a:p>
          <a:p>
            <a:pPr>
              <a:spcBef>
                <a:spcPts val="600"/>
              </a:spcBef>
              <a:spcAft>
                <a:spcPts val="600"/>
              </a:spcAft>
            </a:pPr>
            <a:r>
              <a:rPr lang="en-US" sz="2400" dirty="0">
                <a:latin typeface="Times New Roman" pitchFamily="18" charset="0"/>
                <a:cs typeface="Times New Roman" pitchFamily="18" charset="0"/>
              </a:rPr>
              <a:t>10. 	the match / win / your team / Did / last Sunday?</a:t>
            </a:r>
          </a:p>
        </p:txBody>
      </p:sp>
      <p:sp>
        <p:nvSpPr>
          <p:cNvPr id="24" name="TextBox 23"/>
          <p:cNvSpPr txBox="1"/>
          <p:nvPr/>
        </p:nvSpPr>
        <p:spPr>
          <a:xfrm>
            <a:off x="609600" y="1676398"/>
            <a:ext cx="6934200" cy="461665"/>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What sports do you watch on TV?</a:t>
            </a:r>
            <a:endParaRPr lang="en-US" sz="2400" dirty="0">
              <a:solidFill>
                <a:srgbClr val="FF0000"/>
              </a:solidFill>
              <a:latin typeface="Times New Roman" pitchFamily="18" charset="0"/>
              <a:cs typeface="Times New Roman" pitchFamily="18" charset="0"/>
            </a:endParaRPr>
          </a:p>
        </p:txBody>
      </p:sp>
      <p:sp>
        <p:nvSpPr>
          <p:cNvPr id="25" name="TextBox 24"/>
          <p:cNvSpPr txBox="1"/>
          <p:nvPr/>
        </p:nvSpPr>
        <p:spPr>
          <a:xfrm>
            <a:off x="609600" y="2743200"/>
            <a:ext cx="6934200" cy="461665"/>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What is your favorite football team?</a:t>
            </a:r>
            <a:endParaRPr lang="en-US" sz="2400" dirty="0">
              <a:solidFill>
                <a:srgbClr val="FF0000"/>
              </a:solidFill>
              <a:latin typeface="Times New Roman" pitchFamily="18" charset="0"/>
              <a:cs typeface="Times New Roman" pitchFamily="18" charset="0"/>
            </a:endParaRPr>
          </a:p>
        </p:txBody>
      </p:sp>
      <p:sp>
        <p:nvSpPr>
          <p:cNvPr id="26" name="TextBox 25"/>
          <p:cNvSpPr txBox="1"/>
          <p:nvPr/>
        </p:nvSpPr>
        <p:spPr>
          <a:xfrm>
            <a:off x="609600" y="3768435"/>
            <a:ext cx="6934200" cy="461665"/>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How often do you go swimming?</a:t>
            </a:r>
            <a:endParaRPr lang="en-US" sz="2400" dirty="0">
              <a:solidFill>
                <a:srgbClr val="FF0000"/>
              </a:solidFill>
              <a:latin typeface="Times New Roman" pitchFamily="18" charset="0"/>
              <a:cs typeface="Times New Roman" pitchFamily="18" charset="0"/>
            </a:endParaRPr>
          </a:p>
        </p:txBody>
      </p:sp>
      <p:sp>
        <p:nvSpPr>
          <p:cNvPr id="27" name="TextBox 26"/>
          <p:cNvSpPr txBox="1"/>
          <p:nvPr/>
        </p:nvSpPr>
        <p:spPr>
          <a:xfrm>
            <a:off x="671944" y="4800600"/>
            <a:ext cx="8700656" cy="461665"/>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How often do you practice playing table tennis?</a:t>
            </a:r>
            <a:endParaRPr lang="en-US" sz="2400" dirty="0">
              <a:solidFill>
                <a:srgbClr val="FF0000"/>
              </a:solidFill>
              <a:latin typeface="Times New Roman" pitchFamily="18" charset="0"/>
              <a:cs typeface="Times New Roman" pitchFamily="18" charset="0"/>
            </a:endParaRPr>
          </a:p>
        </p:txBody>
      </p:sp>
      <p:sp>
        <p:nvSpPr>
          <p:cNvPr id="28" name="TextBox 27"/>
          <p:cNvSpPr txBox="1"/>
          <p:nvPr/>
        </p:nvSpPr>
        <p:spPr>
          <a:xfrm>
            <a:off x="685800" y="5742710"/>
            <a:ext cx="7710056" cy="461665"/>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Did your team win the match last Sunday?</a:t>
            </a:r>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8540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76200"/>
            <a:ext cx="5638800" cy="523220"/>
          </a:xfrm>
          <a:prstGeom prst="rect">
            <a:avLst/>
          </a:prstGeom>
          <a:noFill/>
        </p:spPr>
        <p:txBody>
          <a:bodyPr wrap="square" rtlCol="0">
            <a:spAutoFit/>
          </a:bodyPr>
          <a:lstStyle/>
          <a:p>
            <a:pPr algn="ctr"/>
            <a:r>
              <a:rPr lang="en-US" sz="2800" b="1" dirty="0" smtClean="0">
                <a:solidFill>
                  <a:srgbClr val="FF0000"/>
                </a:solidFill>
                <a:latin typeface="Times New Roman" pitchFamily="18" charset="0"/>
                <a:cs typeface="Times New Roman" pitchFamily="18" charset="0"/>
              </a:rPr>
              <a:t>PRACTICE TEST 2</a:t>
            </a:r>
            <a:endParaRPr lang="en-US" sz="2800" b="1" dirty="0">
              <a:solidFill>
                <a:srgbClr val="FF0000"/>
              </a:solidFill>
              <a:latin typeface="Times New Roman" pitchFamily="18" charset="0"/>
              <a:cs typeface="Times New Roman" pitchFamily="18" charset="0"/>
            </a:endParaRP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8644" cy="938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838200" y="693003"/>
            <a:ext cx="83058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I. Make </a:t>
            </a:r>
            <a:r>
              <a:rPr lang="en-US" sz="2400" b="1" dirty="0">
                <a:latin typeface="Times New Roman" pitchFamily="18" charset="0"/>
                <a:cs typeface="Times New Roman" pitchFamily="18" charset="0"/>
              </a:rPr>
              <a:t>sentences using the words and phrases given. </a:t>
            </a:r>
            <a:r>
              <a:rPr lang="en-US" sz="2400" b="1"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12" name="TextBox 11"/>
          <p:cNvSpPr txBox="1"/>
          <p:nvPr/>
        </p:nvSpPr>
        <p:spPr>
          <a:xfrm>
            <a:off x="952499" y="333952"/>
            <a:ext cx="4457701" cy="461665"/>
          </a:xfrm>
          <a:prstGeom prst="rect">
            <a:avLst/>
          </a:prstGeom>
          <a:noFill/>
        </p:spPr>
        <p:txBody>
          <a:bodyPr wrap="square" rtlCol="0">
            <a:spAutoFit/>
          </a:bodyPr>
          <a:lstStyle/>
          <a:p>
            <a:r>
              <a:rPr lang="en-US" sz="2400" b="1" dirty="0">
                <a:latin typeface="Times New Roman" pitchFamily="18" charset="0"/>
                <a:cs typeface="Times New Roman" pitchFamily="18" charset="0"/>
              </a:rPr>
              <a:t>PART </a:t>
            </a:r>
            <a:r>
              <a:rPr lang="en-US" sz="2400" b="1" dirty="0" smtClean="0">
                <a:latin typeface="Times New Roman" pitchFamily="18" charset="0"/>
                <a:cs typeface="Times New Roman" pitchFamily="18" charset="0"/>
              </a:rPr>
              <a:t>4. WRITING</a:t>
            </a:r>
            <a:endParaRPr lang="en-US" sz="2400" dirty="0">
              <a:latin typeface="Times New Roman" pitchFamily="18" charset="0"/>
              <a:cs typeface="Times New Roman" pitchFamily="18" charset="0"/>
            </a:endParaRPr>
          </a:p>
        </p:txBody>
      </p:sp>
      <p:sp>
        <p:nvSpPr>
          <p:cNvPr id="23" name="TextBox 22"/>
          <p:cNvSpPr txBox="1"/>
          <p:nvPr/>
        </p:nvSpPr>
        <p:spPr>
          <a:xfrm>
            <a:off x="228600" y="1143000"/>
            <a:ext cx="9144000" cy="4647426"/>
          </a:xfrm>
          <a:prstGeom prst="rect">
            <a:avLst/>
          </a:prstGeom>
          <a:noFill/>
        </p:spPr>
        <p:txBody>
          <a:bodyPr wrap="square" rtlCol="0">
            <a:spAutoFit/>
          </a:bodyPr>
          <a:lstStyle/>
          <a:p>
            <a:pPr marL="457200" indent="-457200">
              <a:spcBef>
                <a:spcPts val="600"/>
              </a:spcBef>
              <a:spcAft>
                <a:spcPts val="600"/>
              </a:spcAft>
              <a:buAutoNum type="arabicPeriod" startAt="11"/>
            </a:pPr>
            <a:r>
              <a:rPr lang="en-US" sz="2400" dirty="0" smtClean="0">
                <a:latin typeface="Times New Roman" pitchFamily="18" charset="0"/>
                <a:cs typeface="Times New Roman" pitchFamily="18" charset="0"/>
              </a:rPr>
              <a:t>arrive </a:t>
            </a:r>
            <a:r>
              <a:rPr lang="en-US" sz="2400" dirty="0">
                <a:latin typeface="Times New Roman" pitchFamily="18" charset="0"/>
                <a:cs typeface="Times New Roman" pitchFamily="18" charset="0"/>
              </a:rPr>
              <a:t>/ the stadium / at / What time / you / did</a:t>
            </a:r>
            <a:r>
              <a:rPr lang="en-US" sz="2400" dirty="0" smtClean="0">
                <a:latin typeface="Times New Roman" pitchFamily="18" charset="0"/>
                <a:cs typeface="Times New Roman" pitchFamily="18" charset="0"/>
              </a:rPr>
              <a:t>?</a:t>
            </a:r>
          </a:p>
          <a:p>
            <a:pPr>
              <a:spcBef>
                <a:spcPts val="600"/>
              </a:spcBef>
              <a:spcAft>
                <a:spcPts val="600"/>
              </a:spcAft>
            </a:pPr>
            <a:endParaRPr lang="en-US" sz="2400" dirty="0">
              <a:latin typeface="Times New Roman" pitchFamily="18" charset="0"/>
              <a:cs typeface="Times New Roman" pitchFamily="18" charset="0"/>
            </a:endParaRPr>
          </a:p>
          <a:p>
            <a:pPr marL="457200" indent="-457200">
              <a:spcBef>
                <a:spcPts val="600"/>
              </a:spcBef>
              <a:spcAft>
                <a:spcPts val="600"/>
              </a:spcAft>
              <a:buAutoNum type="arabicPeriod" startAt="12"/>
            </a:pPr>
            <a:r>
              <a:rPr lang="en-US" sz="2400" dirty="0" smtClean="0">
                <a:latin typeface="Times New Roman" pitchFamily="18" charset="0"/>
                <a:cs typeface="Times New Roman" pitchFamily="18" charset="0"/>
              </a:rPr>
              <a:t>play </a:t>
            </a:r>
            <a:r>
              <a:rPr lang="en-US" sz="2400" dirty="0">
                <a:latin typeface="Times New Roman" pitchFamily="18" charset="0"/>
                <a:cs typeface="Times New Roman" pitchFamily="18" charset="0"/>
              </a:rPr>
              <a:t>/ games / your family / Does / sometimes / together</a:t>
            </a:r>
            <a:r>
              <a:rPr lang="en-US" sz="2400" dirty="0" smtClean="0">
                <a:latin typeface="Times New Roman" pitchFamily="18" charset="0"/>
                <a:cs typeface="Times New Roman" pitchFamily="18" charset="0"/>
              </a:rPr>
              <a:t>?</a:t>
            </a:r>
          </a:p>
          <a:p>
            <a:pPr>
              <a:spcBef>
                <a:spcPts val="600"/>
              </a:spcBef>
              <a:spcAft>
                <a:spcPts val="600"/>
              </a:spcAft>
            </a:pPr>
            <a:endParaRPr lang="en-US" sz="2400" dirty="0">
              <a:latin typeface="Times New Roman" pitchFamily="18" charset="0"/>
              <a:cs typeface="Times New Roman" pitchFamily="18" charset="0"/>
            </a:endParaRPr>
          </a:p>
          <a:p>
            <a:pPr marL="457200" indent="-457200">
              <a:spcBef>
                <a:spcPts val="600"/>
              </a:spcBef>
              <a:spcAft>
                <a:spcPts val="600"/>
              </a:spcAft>
              <a:buAutoNum type="arabicPeriod" startAt="13"/>
            </a:pPr>
            <a:r>
              <a:rPr lang="en-US" sz="2400" dirty="0" smtClean="0">
                <a:latin typeface="Times New Roman" pitchFamily="18" charset="0"/>
                <a:cs typeface="Times New Roman" pitchFamily="18" charset="0"/>
              </a:rPr>
              <a:t>you </a:t>
            </a:r>
            <a:r>
              <a:rPr lang="en-US" sz="2400" dirty="0">
                <a:latin typeface="Times New Roman" pitchFamily="18" charset="0"/>
                <a:cs typeface="Times New Roman" pitchFamily="18" charset="0"/>
              </a:rPr>
              <a:t>/ play / Did / were / when you / marbles / usually / small</a:t>
            </a:r>
            <a:r>
              <a:rPr lang="en-US" sz="2400" dirty="0" smtClean="0">
                <a:latin typeface="Times New Roman" pitchFamily="18" charset="0"/>
                <a:cs typeface="Times New Roman" pitchFamily="18" charset="0"/>
              </a:rPr>
              <a:t>?</a:t>
            </a:r>
          </a:p>
          <a:p>
            <a:pPr>
              <a:spcBef>
                <a:spcPts val="600"/>
              </a:spcBef>
              <a:spcAft>
                <a:spcPts val="600"/>
              </a:spcAft>
            </a:pPr>
            <a:endParaRPr lang="en-US" sz="2400" dirty="0">
              <a:latin typeface="Times New Roman" pitchFamily="18" charset="0"/>
              <a:cs typeface="Times New Roman" pitchFamily="18" charset="0"/>
            </a:endParaRPr>
          </a:p>
          <a:p>
            <a:pPr marL="457200" indent="-457200">
              <a:spcBef>
                <a:spcPts val="600"/>
              </a:spcBef>
              <a:spcAft>
                <a:spcPts val="600"/>
              </a:spcAft>
              <a:buAutoNum type="arabicPeriod" startAt="14"/>
            </a:pPr>
            <a:r>
              <a:rPr lang="en-US" sz="2400" dirty="0" smtClean="0">
                <a:latin typeface="Times New Roman" pitchFamily="18" charset="0"/>
                <a:cs typeface="Times New Roman" pitchFamily="18" charset="0"/>
              </a:rPr>
              <a:t>a</a:t>
            </a:r>
            <a:r>
              <a:rPr lang="en-US" sz="2400" dirty="0">
                <a:latin typeface="Times New Roman" pitchFamily="18" charset="0"/>
                <a:cs typeface="Times New Roman" pitchFamily="18" charset="0"/>
              </a:rPr>
              <a:t>/ the/ sometimes/ students/ picnic/ have. </a:t>
            </a:r>
            <a:endParaRPr lang="en-US" sz="2400" dirty="0" smtClean="0">
              <a:latin typeface="Times New Roman" pitchFamily="18" charset="0"/>
              <a:cs typeface="Times New Roman" pitchFamily="18" charset="0"/>
            </a:endParaRPr>
          </a:p>
          <a:p>
            <a:pPr>
              <a:spcBef>
                <a:spcPts val="600"/>
              </a:spcBef>
              <a:spcAft>
                <a:spcPts val="600"/>
              </a:spcAft>
            </a:pPr>
            <a:endParaRPr lang="en-US" sz="2400" dirty="0">
              <a:latin typeface="Times New Roman" pitchFamily="18" charset="0"/>
              <a:cs typeface="Times New Roman" pitchFamily="18" charset="0"/>
            </a:endParaRPr>
          </a:p>
          <a:p>
            <a:pPr>
              <a:spcBef>
                <a:spcPts val="600"/>
              </a:spcBef>
              <a:spcAft>
                <a:spcPts val="600"/>
              </a:spcAft>
            </a:pPr>
            <a:r>
              <a:rPr lang="en-US" sz="2400" dirty="0">
                <a:latin typeface="Times New Roman" pitchFamily="18" charset="0"/>
                <a:cs typeface="Times New Roman" pitchFamily="18" charset="0"/>
              </a:rPr>
              <a:t>15. </a:t>
            </a:r>
            <a:r>
              <a:rPr lang="en-US" sz="2400" dirty="0" smtClean="0">
                <a:latin typeface="Times New Roman" pitchFamily="18" charset="0"/>
                <a:cs typeface="Times New Roman" pitchFamily="18" charset="0"/>
              </a:rPr>
              <a:t>usually</a:t>
            </a:r>
            <a:r>
              <a:rPr lang="en-US" sz="2400" dirty="0">
                <a:latin typeface="Times New Roman" pitchFamily="18" charset="0"/>
                <a:cs typeface="Times New Roman" pitchFamily="18" charset="0"/>
              </a:rPr>
              <a:t>/ his/ swimming/ with/ friends/ he/ goes</a:t>
            </a:r>
            <a:r>
              <a:rPr lang="en-US" sz="2400" b="1"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24" name="TextBox 23"/>
          <p:cNvSpPr txBox="1"/>
          <p:nvPr/>
        </p:nvSpPr>
        <p:spPr>
          <a:xfrm>
            <a:off x="609600" y="1676398"/>
            <a:ext cx="6934200" cy="461665"/>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What time did you arrive at the stadium?</a:t>
            </a:r>
            <a:endParaRPr lang="en-US" sz="2400" dirty="0">
              <a:solidFill>
                <a:srgbClr val="FF0000"/>
              </a:solidFill>
              <a:latin typeface="Times New Roman" pitchFamily="18" charset="0"/>
              <a:cs typeface="Times New Roman" pitchFamily="18" charset="0"/>
            </a:endParaRPr>
          </a:p>
        </p:txBody>
      </p:sp>
      <p:sp>
        <p:nvSpPr>
          <p:cNvPr id="25" name="TextBox 24"/>
          <p:cNvSpPr txBox="1"/>
          <p:nvPr/>
        </p:nvSpPr>
        <p:spPr>
          <a:xfrm>
            <a:off x="609600" y="2743200"/>
            <a:ext cx="6934200" cy="461665"/>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Does your family sometimes play games together? </a:t>
            </a:r>
            <a:endParaRPr lang="en-US" sz="2400" dirty="0">
              <a:solidFill>
                <a:srgbClr val="FF0000"/>
              </a:solidFill>
              <a:latin typeface="Times New Roman" pitchFamily="18" charset="0"/>
              <a:cs typeface="Times New Roman" pitchFamily="18" charset="0"/>
            </a:endParaRPr>
          </a:p>
        </p:txBody>
      </p:sp>
      <p:sp>
        <p:nvSpPr>
          <p:cNvPr id="26" name="TextBox 25"/>
          <p:cNvSpPr txBox="1"/>
          <p:nvPr/>
        </p:nvSpPr>
        <p:spPr>
          <a:xfrm>
            <a:off x="552449" y="3810000"/>
            <a:ext cx="6934200" cy="461665"/>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Did you play marbles when you were small?</a:t>
            </a:r>
            <a:endParaRPr lang="en-US" sz="2400" dirty="0">
              <a:solidFill>
                <a:srgbClr val="FF0000"/>
              </a:solidFill>
              <a:latin typeface="Times New Roman" pitchFamily="18" charset="0"/>
              <a:cs typeface="Times New Roman" pitchFamily="18" charset="0"/>
            </a:endParaRPr>
          </a:p>
        </p:txBody>
      </p:sp>
      <p:sp>
        <p:nvSpPr>
          <p:cNvPr id="27" name="TextBox 26"/>
          <p:cNvSpPr txBox="1"/>
          <p:nvPr/>
        </p:nvSpPr>
        <p:spPr>
          <a:xfrm>
            <a:off x="519544" y="4800600"/>
            <a:ext cx="8700656" cy="461665"/>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The students sometimes have a picnic.</a:t>
            </a:r>
            <a:endParaRPr lang="en-US" sz="2400" dirty="0">
              <a:solidFill>
                <a:srgbClr val="FF0000"/>
              </a:solidFill>
              <a:latin typeface="Times New Roman" pitchFamily="18" charset="0"/>
              <a:cs typeface="Times New Roman" pitchFamily="18" charset="0"/>
            </a:endParaRPr>
          </a:p>
        </p:txBody>
      </p:sp>
      <p:sp>
        <p:nvSpPr>
          <p:cNvPr id="28" name="TextBox 27"/>
          <p:cNvSpPr txBox="1"/>
          <p:nvPr/>
        </p:nvSpPr>
        <p:spPr>
          <a:xfrm>
            <a:off x="595744" y="5742710"/>
            <a:ext cx="8700656" cy="461665"/>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He usually goes swimming with his friends.</a:t>
            </a:r>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8540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76200"/>
            <a:ext cx="5638800" cy="523220"/>
          </a:xfrm>
          <a:prstGeom prst="rect">
            <a:avLst/>
          </a:prstGeom>
          <a:noFill/>
        </p:spPr>
        <p:txBody>
          <a:bodyPr wrap="square" rtlCol="0">
            <a:spAutoFit/>
          </a:bodyPr>
          <a:lstStyle/>
          <a:p>
            <a:pPr algn="ctr"/>
            <a:r>
              <a:rPr lang="en-US" sz="2800" b="1" dirty="0" smtClean="0">
                <a:solidFill>
                  <a:srgbClr val="FF0000"/>
                </a:solidFill>
                <a:latin typeface="Times New Roman" pitchFamily="18" charset="0"/>
                <a:cs typeface="Times New Roman" pitchFamily="18" charset="0"/>
              </a:rPr>
              <a:t>PRACTICE TEST 2</a:t>
            </a:r>
            <a:endParaRPr lang="en-US" sz="2800" b="1" dirty="0">
              <a:solidFill>
                <a:srgbClr val="FF0000"/>
              </a:solidFill>
              <a:latin typeface="Times New Roman" pitchFamily="18" charset="0"/>
              <a:cs typeface="Times New Roman" pitchFamily="18" charset="0"/>
            </a:endParaRPr>
          </a:p>
        </p:txBody>
      </p:sp>
      <p:sp>
        <p:nvSpPr>
          <p:cNvPr id="4" name="Rectangle 3"/>
          <p:cNvSpPr/>
          <p:nvPr/>
        </p:nvSpPr>
        <p:spPr>
          <a:xfrm>
            <a:off x="938644" y="457200"/>
            <a:ext cx="8129156" cy="461665"/>
          </a:xfrm>
          <a:prstGeom prst="rect">
            <a:avLst/>
          </a:prstGeom>
        </p:spPr>
        <p:txBody>
          <a:bodyPr wrap="square">
            <a:spAutoFit/>
          </a:bodyPr>
          <a:lstStyle/>
          <a:p>
            <a:r>
              <a:rPr lang="en-US" sz="2400" b="1" dirty="0" smtClean="0">
                <a:latin typeface="Times New Roman" pitchFamily="18" charset="0"/>
                <a:cs typeface="Times New Roman" pitchFamily="18" charset="0"/>
              </a:rPr>
              <a:t>II. Make </a:t>
            </a:r>
            <a:r>
              <a:rPr lang="en-US" sz="2400" b="1" dirty="0">
                <a:latin typeface="Times New Roman" pitchFamily="18" charset="0"/>
                <a:cs typeface="Times New Roman" pitchFamily="18" charset="0"/>
              </a:rPr>
              <a:t>questions for the underlined part in each sentence. </a:t>
            </a:r>
            <a:endParaRPr lang="en-US" sz="2400" dirty="0">
              <a:latin typeface="Times New Roman" pitchFamily="18" charset="0"/>
              <a:cs typeface="Times New Roman" pitchFamily="18" charset="0"/>
            </a:endParaRP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8644" cy="938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90500" y="990600"/>
            <a:ext cx="8801100" cy="5170646"/>
          </a:xfrm>
          <a:prstGeom prst="rect">
            <a:avLst/>
          </a:prstGeom>
          <a:noFill/>
        </p:spPr>
        <p:txBody>
          <a:bodyPr wrap="square" rtlCol="0">
            <a:spAutoFit/>
          </a:bodyPr>
          <a:lstStyle/>
          <a:p>
            <a:pPr>
              <a:spcBef>
                <a:spcPts val="600"/>
              </a:spcBef>
              <a:spcAft>
                <a:spcPts val="600"/>
              </a:spcAft>
            </a:pPr>
            <a:r>
              <a:rPr lang="en-US" sz="2400" dirty="0" smtClean="0">
                <a:latin typeface="Times New Roman" pitchFamily="18" charset="0"/>
                <a:cs typeface="Times New Roman" pitchFamily="18" charset="0"/>
              </a:rPr>
              <a:t>16.The </a:t>
            </a:r>
            <a:r>
              <a:rPr lang="en-US" sz="2400" dirty="0">
                <a:latin typeface="Times New Roman" pitchFamily="18" charset="0"/>
                <a:cs typeface="Times New Roman" pitchFamily="18" charset="0"/>
              </a:rPr>
              <a:t>Olympics Games are held </a:t>
            </a:r>
            <a:r>
              <a:rPr lang="en-US" sz="2400" u="sng" dirty="0">
                <a:latin typeface="Times New Roman" pitchFamily="18" charset="0"/>
                <a:cs typeface="Times New Roman" pitchFamily="18" charset="0"/>
              </a:rPr>
              <a:t>once every four years</a:t>
            </a:r>
            <a:r>
              <a:rPr lang="en-US" sz="2400" dirty="0">
                <a:latin typeface="Times New Roman" pitchFamily="18" charset="0"/>
                <a:cs typeface="Times New Roman" pitchFamily="18" charset="0"/>
              </a:rPr>
              <a:t>. </a:t>
            </a:r>
          </a:p>
          <a:p>
            <a:pPr>
              <a:spcBef>
                <a:spcPts val="600"/>
              </a:spcBef>
              <a:spcAft>
                <a:spcPts val="600"/>
              </a:spcAft>
            </a:pPr>
            <a:r>
              <a:rPr lang="en-US" sz="2400" dirty="0">
                <a:latin typeface="Times New Roman" pitchFamily="18" charset="0"/>
                <a:cs typeface="Times New Roman" pitchFamily="18" charset="0"/>
              </a:rPr>
              <a:t>	</a:t>
            </a:r>
          </a:p>
          <a:p>
            <a:pPr>
              <a:spcBef>
                <a:spcPts val="600"/>
              </a:spcBef>
              <a:spcAft>
                <a:spcPts val="600"/>
              </a:spcAft>
            </a:pPr>
            <a:r>
              <a:rPr lang="en-US" sz="2400" dirty="0">
                <a:latin typeface="Times New Roman" pitchFamily="18" charset="0"/>
                <a:cs typeface="Times New Roman" pitchFamily="18" charset="0"/>
              </a:rPr>
              <a:t>17.The children are </a:t>
            </a:r>
            <a:r>
              <a:rPr lang="en-US" sz="2400" u="sng" dirty="0">
                <a:latin typeface="Times New Roman" pitchFamily="18" charset="0"/>
                <a:cs typeface="Times New Roman" pitchFamily="18" charset="0"/>
              </a:rPr>
              <a:t>playing tug of war</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a:spcBef>
                <a:spcPts val="600"/>
              </a:spcBef>
              <a:spcAft>
                <a:spcPts val="600"/>
              </a:spcAft>
            </a:pPr>
            <a:endParaRPr lang="en-US" sz="2400" dirty="0">
              <a:latin typeface="Times New Roman" pitchFamily="18" charset="0"/>
              <a:cs typeface="Times New Roman" pitchFamily="18" charset="0"/>
            </a:endParaRPr>
          </a:p>
          <a:p>
            <a:pPr>
              <a:spcBef>
                <a:spcPts val="600"/>
              </a:spcBef>
              <a:spcAft>
                <a:spcPts val="600"/>
              </a:spcAft>
            </a:pPr>
            <a:r>
              <a:rPr lang="en-US" sz="2400" dirty="0">
                <a:latin typeface="Times New Roman" pitchFamily="18" charset="0"/>
                <a:cs typeface="Times New Roman" pitchFamily="18" charset="0"/>
              </a:rPr>
              <a:t>18.The first Olympic Games took place </a:t>
            </a:r>
            <a:r>
              <a:rPr lang="en-US" sz="2400" u="sng" dirty="0">
                <a:latin typeface="Times New Roman" pitchFamily="18" charset="0"/>
                <a:cs typeface="Times New Roman" pitchFamily="18" charset="0"/>
              </a:rPr>
              <a:t>in Greece in 776 BC</a:t>
            </a:r>
            <a:r>
              <a:rPr lang="en-US" sz="2400" dirty="0">
                <a:latin typeface="Times New Roman" pitchFamily="18" charset="0"/>
                <a:cs typeface="Times New Roman" pitchFamily="18" charset="0"/>
              </a:rPr>
              <a:t>. </a:t>
            </a:r>
          </a:p>
          <a:p>
            <a:pPr>
              <a:spcBef>
                <a:spcPts val="600"/>
              </a:spcBef>
              <a:spcAft>
                <a:spcPts val="600"/>
              </a:spcAft>
            </a:pPr>
            <a:r>
              <a:rPr lang="en-US" sz="2400" dirty="0">
                <a:latin typeface="Times New Roman" pitchFamily="18" charset="0"/>
                <a:cs typeface="Times New Roman" pitchFamily="18" charset="0"/>
              </a:rPr>
              <a:t>	</a:t>
            </a:r>
          </a:p>
          <a:p>
            <a:pPr>
              <a:spcBef>
                <a:spcPts val="600"/>
              </a:spcBef>
              <a:spcAft>
                <a:spcPts val="600"/>
              </a:spcAft>
            </a:pPr>
            <a:r>
              <a:rPr lang="en-US" sz="2400" dirty="0">
                <a:latin typeface="Times New Roman" pitchFamily="18" charset="0"/>
                <a:cs typeface="Times New Roman" pitchFamily="18" charset="0"/>
              </a:rPr>
              <a:t>19.Pelé began his career </a:t>
            </a:r>
            <a:r>
              <a:rPr lang="en-US" sz="2400" u="sng" dirty="0">
                <a:latin typeface="Times New Roman" pitchFamily="18" charset="0"/>
                <a:cs typeface="Times New Roman" pitchFamily="18" charset="0"/>
              </a:rPr>
              <a:t>at the age of 15</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a:spcBef>
                <a:spcPts val="600"/>
              </a:spcBef>
              <a:spcAft>
                <a:spcPts val="600"/>
              </a:spcAft>
            </a:pPr>
            <a:endParaRPr lang="en-US" sz="2400" dirty="0">
              <a:latin typeface="Times New Roman" pitchFamily="18" charset="0"/>
              <a:cs typeface="Times New Roman" pitchFamily="18" charset="0"/>
            </a:endParaRPr>
          </a:p>
          <a:p>
            <a:pPr>
              <a:spcBef>
                <a:spcPts val="600"/>
              </a:spcBef>
              <a:spcAft>
                <a:spcPts val="600"/>
              </a:spcAft>
            </a:pPr>
            <a:r>
              <a:rPr lang="en-US" sz="2400" dirty="0">
                <a:latin typeface="Times New Roman" pitchFamily="18" charset="0"/>
                <a:cs typeface="Times New Roman" pitchFamily="18" charset="0"/>
              </a:rPr>
              <a:t>20.I really like swimming </a:t>
            </a:r>
            <a:r>
              <a:rPr lang="en-US" sz="2400" u="sng" dirty="0">
                <a:latin typeface="Times New Roman" pitchFamily="18" charset="0"/>
                <a:cs typeface="Times New Roman" pitchFamily="18" charset="0"/>
              </a:rPr>
              <a:t>because it helps me keep fit</a:t>
            </a:r>
            <a:r>
              <a:rPr lang="en-US" sz="2400" dirty="0">
                <a:latin typeface="Times New Roman" pitchFamily="18" charset="0"/>
                <a:cs typeface="Times New Roman" pitchFamily="18" charset="0"/>
              </a:rPr>
              <a:t>.</a:t>
            </a:r>
          </a:p>
          <a:p>
            <a:pPr>
              <a:spcBef>
                <a:spcPts val="600"/>
              </a:spcBef>
              <a:spcAft>
                <a:spcPts val="600"/>
              </a:spcAft>
            </a:pPr>
            <a:endParaRPr lang="en-US" sz="2400" dirty="0">
              <a:latin typeface="Times New Roman" pitchFamily="18" charset="0"/>
              <a:cs typeface="Times New Roman" pitchFamily="18" charset="0"/>
            </a:endParaRPr>
          </a:p>
        </p:txBody>
      </p:sp>
      <p:sp>
        <p:nvSpPr>
          <p:cNvPr id="7" name="Rectangle 6">
            <a:hlinkClick r:id="" action="ppaction://noaction"/>
          </p:cNvPr>
          <p:cNvSpPr/>
          <p:nvPr/>
        </p:nvSpPr>
        <p:spPr>
          <a:xfrm>
            <a:off x="8534400" y="64078"/>
            <a:ext cx="533400" cy="393122"/>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57200" y="1537855"/>
            <a:ext cx="6934200" cy="461665"/>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How often</a:t>
            </a:r>
            <a:endParaRPr lang="en-US" sz="2400" dirty="0">
              <a:solidFill>
                <a:srgbClr val="FF0000"/>
              </a:solidFill>
              <a:latin typeface="Times New Roman" pitchFamily="18" charset="0"/>
              <a:cs typeface="Times New Roman" pitchFamily="18" charset="0"/>
            </a:endParaRPr>
          </a:p>
        </p:txBody>
      </p:sp>
      <p:sp>
        <p:nvSpPr>
          <p:cNvPr id="9" name="TextBox 8"/>
          <p:cNvSpPr txBox="1"/>
          <p:nvPr/>
        </p:nvSpPr>
        <p:spPr>
          <a:xfrm>
            <a:off x="533400" y="2590802"/>
            <a:ext cx="6934200" cy="461665"/>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What</a:t>
            </a:r>
            <a:endParaRPr lang="en-US" sz="2400" dirty="0">
              <a:solidFill>
                <a:srgbClr val="FF0000"/>
              </a:solidFill>
              <a:latin typeface="Times New Roman" pitchFamily="18" charset="0"/>
              <a:cs typeface="Times New Roman" pitchFamily="18" charset="0"/>
            </a:endParaRPr>
          </a:p>
        </p:txBody>
      </p:sp>
      <p:sp>
        <p:nvSpPr>
          <p:cNvPr id="10" name="TextBox 9"/>
          <p:cNvSpPr txBox="1"/>
          <p:nvPr/>
        </p:nvSpPr>
        <p:spPr>
          <a:xfrm>
            <a:off x="552449" y="3657602"/>
            <a:ext cx="6934200" cy="461665"/>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When and where</a:t>
            </a:r>
            <a:endParaRPr lang="en-US" sz="2400" dirty="0">
              <a:solidFill>
                <a:srgbClr val="FF0000"/>
              </a:solidFill>
              <a:latin typeface="Times New Roman" pitchFamily="18" charset="0"/>
              <a:cs typeface="Times New Roman" pitchFamily="18" charset="0"/>
            </a:endParaRPr>
          </a:p>
        </p:txBody>
      </p:sp>
      <p:sp>
        <p:nvSpPr>
          <p:cNvPr id="11" name="TextBox 10"/>
          <p:cNvSpPr txBox="1"/>
          <p:nvPr/>
        </p:nvSpPr>
        <p:spPr>
          <a:xfrm>
            <a:off x="519544" y="4648202"/>
            <a:ext cx="8700656" cy="461665"/>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When</a:t>
            </a:r>
            <a:endParaRPr lang="en-US" sz="2400" dirty="0">
              <a:solidFill>
                <a:srgbClr val="FF0000"/>
              </a:solidFill>
              <a:latin typeface="Times New Roman" pitchFamily="18" charset="0"/>
              <a:cs typeface="Times New Roman" pitchFamily="18" charset="0"/>
            </a:endParaRPr>
          </a:p>
        </p:txBody>
      </p:sp>
      <p:sp>
        <p:nvSpPr>
          <p:cNvPr id="12" name="TextBox 11"/>
          <p:cNvSpPr txBox="1"/>
          <p:nvPr/>
        </p:nvSpPr>
        <p:spPr>
          <a:xfrm>
            <a:off x="595744" y="5775340"/>
            <a:ext cx="8700656" cy="461665"/>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Why</a:t>
            </a:r>
            <a:endParaRPr lang="en-US" sz="2400" dirty="0">
              <a:solidFill>
                <a:srgbClr val="FF0000"/>
              </a:solidFill>
              <a:latin typeface="Times New Roman" pitchFamily="18" charset="0"/>
              <a:cs typeface="Times New Roman" pitchFamily="18" charset="0"/>
            </a:endParaRPr>
          </a:p>
        </p:txBody>
      </p:sp>
      <p:sp>
        <p:nvSpPr>
          <p:cNvPr id="13" name="TextBox 12"/>
          <p:cNvSpPr txBox="1"/>
          <p:nvPr/>
        </p:nvSpPr>
        <p:spPr>
          <a:xfrm>
            <a:off x="5791200" y="1269923"/>
            <a:ext cx="3657600" cy="461665"/>
          </a:xfrm>
          <a:prstGeom prst="rect">
            <a:avLst/>
          </a:prstGeom>
          <a:noFill/>
        </p:spPr>
        <p:txBody>
          <a:bodyPr wrap="square" rtlCol="0">
            <a:spAutoFit/>
          </a:bodyPr>
          <a:lstStyle/>
          <a:p>
            <a:r>
              <a:rPr lang="en-US" sz="2400" dirty="0" err="1" smtClean="0">
                <a:solidFill>
                  <a:srgbClr val="FF0000"/>
                </a:solidFill>
                <a:latin typeface="Times New Roman" pitchFamily="18" charset="0"/>
                <a:cs typeface="Times New Roman" pitchFamily="18" charset="0"/>
              </a:rPr>
              <a:t>Chỉ</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mức</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độ</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thường</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xuyên</a:t>
            </a:r>
            <a:endParaRPr lang="en-US" sz="2400" dirty="0">
              <a:solidFill>
                <a:srgbClr val="FF0000"/>
              </a:solidFill>
              <a:latin typeface="Times New Roman" pitchFamily="18" charset="0"/>
              <a:cs typeface="Times New Roman" pitchFamily="18" charset="0"/>
            </a:endParaRPr>
          </a:p>
        </p:txBody>
      </p:sp>
      <p:sp>
        <p:nvSpPr>
          <p:cNvPr id="14" name="TextBox 13"/>
          <p:cNvSpPr txBox="1"/>
          <p:nvPr/>
        </p:nvSpPr>
        <p:spPr>
          <a:xfrm>
            <a:off x="1866900" y="1514610"/>
            <a:ext cx="69342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are The Olympics Games hold?</a:t>
            </a:r>
            <a:endParaRPr lang="en-US" sz="2400" dirty="0">
              <a:latin typeface="Times New Roman" pitchFamily="18" charset="0"/>
              <a:cs typeface="Times New Roman" pitchFamily="18" charset="0"/>
            </a:endParaRPr>
          </a:p>
        </p:txBody>
      </p:sp>
      <p:sp>
        <p:nvSpPr>
          <p:cNvPr id="15" name="TextBox 14"/>
          <p:cNvSpPr txBox="1"/>
          <p:nvPr/>
        </p:nvSpPr>
        <p:spPr>
          <a:xfrm>
            <a:off x="5829300" y="2013143"/>
            <a:ext cx="2476500" cy="461665"/>
          </a:xfrm>
          <a:prstGeom prst="rect">
            <a:avLst/>
          </a:prstGeom>
          <a:noFill/>
        </p:spPr>
        <p:txBody>
          <a:bodyPr wrap="square" rtlCol="0">
            <a:spAutoFit/>
          </a:bodyPr>
          <a:lstStyle/>
          <a:p>
            <a:r>
              <a:rPr lang="en-US" sz="2400" dirty="0" err="1" smtClean="0">
                <a:solidFill>
                  <a:srgbClr val="FF0000"/>
                </a:solidFill>
                <a:latin typeface="Times New Roman" pitchFamily="18" charset="0"/>
                <a:cs typeface="Times New Roman" pitchFamily="18" charset="0"/>
              </a:rPr>
              <a:t>Chỉ</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sự</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việc</a:t>
            </a:r>
            <a:endParaRPr lang="en-US" sz="2400" dirty="0">
              <a:solidFill>
                <a:srgbClr val="FF0000"/>
              </a:solidFill>
              <a:latin typeface="Times New Roman" pitchFamily="18" charset="0"/>
              <a:cs typeface="Times New Roman" pitchFamily="18" charset="0"/>
            </a:endParaRPr>
          </a:p>
        </p:txBody>
      </p:sp>
      <p:sp>
        <p:nvSpPr>
          <p:cNvPr id="16" name="Curved Right Arrow 15"/>
          <p:cNvSpPr/>
          <p:nvPr/>
        </p:nvSpPr>
        <p:spPr>
          <a:xfrm rot="5400000">
            <a:off x="1782656" y="-459663"/>
            <a:ext cx="383232" cy="2757056"/>
          </a:xfrm>
          <a:prstGeom prst="curvedRightArrow">
            <a:avLst/>
          </a:prstGeom>
          <a:solidFill>
            <a:schemeClr val="accent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p:cNvSpPr/>
          <p:nvPr/>
        </p:nvSpPr>
        <p:spPr>
          <a:xfrm>
            <a:off x="3328555" y="1055061"/>
            <a:ext cx="502225" cy="4273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urved Right Arrow 16"/>
          <p:cNvSpPr/>
          <p:nvPr/>
        </p:nvSpPr>
        <p:spPr>
          <a:xfrm rot="5400000">
            <a:off x="1218084" y="1007803"/>
            <a:ext cx="383232" cy="1905000"/>
          </a:xfrm>
          <a:prstGeom prst="curvedRightArrow">
            <a:avLst/>
          </a:prstGeom>
          <a:solidFill>
            <a:schemeClr val="accent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p:cNvSpPr txBox="1"/>
          <p:nvPr/>
        </p:nvSpPr>
        <p:spPr>
          <a:xfrm>
            <a:off x="1371600" y="2581414"/>
            <a:ext cx="69342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are the children doing? </a:t>
            </a:r>
            <a:endParaRPr lang="en-US" sz="2400" dirty="0">
              <a:latin typeface="Times New Roman" pitchFamily="18" charset="0"/>
              <a:cs typeface="Times New Roman" pitchFamily="18" charset="0"/>
            </a:endParaRPr>
          </a:p>
        </p:txBody>
      </p:sp>
      <p:sp>
        <p:nvSpPr>
          <p:cNvPr id="19" name="Oval 18"/>
          <p:cNvSpPr/>
          <p:nvPr/>
        </p:nvSpPr>
        <p:spPr>
          <a:xfrm>
            <a:off x="2209800" y="2026996"/>
            <a:ext cx="533400" cy="4273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867400" y="3352800"/>
            <a:ext cx="3314700" cy="461665"/>
          </a:xfrm>
          <a:prstGeom prst="rect">
            <a:avLst/>
          </a:prstGeom>
          <a:noFill/>
        </p:spPr>
        <p:txBody>
          <a:bodyPr wrap="square" rtlCol="0">
            <a:spAutoFit/>
          </a:bodyPr>
          <a:lstStyle/>
          <a:p>
            <a:r>
              <a:rPr lang="en-US" sz="2400" dirty="0" err="1" smtClean="0">
                <a:solidFill>
                  <a:srgbClr val="FF0000"/>
                </a:solidFill>
                <a:latin typeface="Times New Roman" pitchFamily="18" charset="0"/>
                <a:cs typeface="Times New Roman" pitchFamily="18" charset="0"/>
              </a:rPr>
              <a:t>Chỉ</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thời</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gian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và</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địa</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điểm</a:t>
            </a:r>
            <a:endParaRPr lang="en-US" sz="2400" dirty="0">
              <a:solidFill>
                <a:srgbClr val="FF0000"/>
              </a:solidFill>
              <a:latin typeface="Times New Roman" pitchFamily="18" charset="0"/>
              <a:cs typeface="Times New Roman" pitchFamily="18" charset="0"/>
            </a:endParaRPr>
          </a:p>
        </p:txBody>
      </p:sp>
      <p:sp>
        <p:nvSpPr>
          <p:cNvPr id="21" name="TextBox 20"/>
          <p:cNvSpPr txBox="1"/>
          <p:nvPr/>
        </p:nvSpPr>
        <p:spPr>
          <a:xfrm>
            <a:off x="2743200" y="3657602"/>
            <a:ext cx="56388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did the first Olympic Games take place?</a:t>
            </a:r>
            <a:endParaRPr lang="en-US" sz="2400" dirty="0">
              <a:latin typeface="Times New Roman" pitchFamily="18" charset="0"/>
              <a:cs typeface="Times New Roman" pitchFamily="18" charset="0"/>
            </a:endParaRPr>
          </a:p>
        </p:txBody>
      </p:sp>
      <p:cxnSp>
        <p:nvCxnSpPr>
          <p:cNvPr id="23" name="Straight Connector 22"/>
          <p:cNvCxnSpPr/>
          <p:nvPr/>
        </p:nvCxnSpPr>
        <p:spPr>
          <a:xfrm>
            <a:off x="3778825" y="3468334"/>
            <a:ext cx="564575" cy="0"/>
          </a:xfrm>
          <a:prstGeom prst="line">
            <a:avLst/>
          </a:prstGeom>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76200" y="3052467"/>
            <a:ext cx="742950" cy="461665"/>
          </a:xfrm>
          <a:prstGeom prst="rect">
            <a:avLst/>
          </a:prstGeom>
          <a:solidFill>
            <a:schemeClr val="accent2">
              <a:lumMod val="20000"/>
              <a:lumOff val="80000"/>
            </a:schemeClr>
          </a:solidFill>
        </p:spPr>
        <p:txBody>
          <a:bodyPr wrap="square" rtlCol="0">
            <a:spAutoFit/>
          </a:bodyPr>
          <a:lstStyle/>
          <a:p>
            <a:pPr algn="r"/>
            <a:r>
              <a:rPr lang="en-US" sz="2400" dirty="0" smtClean="0">
                <a:solidFill>
                  <a:srgbClr val="FF0000"/>
                </a:solidFill>
                <a:latin typeface="Times New Roman" pitchFamily="18" charset="0"/>
                <a:cs typeface="Times New Roman" pitchFamily="18" charset="0"/>
              </a:rPr>
              <a:t>did</a:t>
            </a:r>
            <a:endParaRPr lang="en-US" sz="2400" dirty="0">
              <a:solidFill>
                <a:srgbClr val="FF0000"/>
              </a:solidFill>
              <a:latin typeface="Times New Roman" pitchFamily="18" charset="0"/>
              <a:cs typeface="Times New Roman" pitchFamily="18" charset="0"/>
            </a:endParaRPr>
          </a:p>
        </p:txBody>
      </p:sp>
      <p:sp>
        <p:nvSpPr>
          <p:cNvPr id="25" name="TextBox 24"/>
          <p:cNvSpPr txBox="1"/>
          <p:nvPr/>
        </p:nvSpPr>
        <p:spPr>
          <a:xfrm>
            <a:off x="6324600" y="4119267"/>
            <a:ext cx="2743200" cy="461665"/>
          </a:xfrm>
          <a:prstGeom prst="rect">
            <a:avLst/>
          </a:prstGeom>
          <a:noFill/>
        </p:spPr>
        <p:txBody>
          <a:bodyPr wrap="square" rtlCol="0">
            <a:spAutoFit/>
          </a:bodyPr>
          <a:lstStyle/>
          <a:p>
            <a:r>
              <a:rPr lang="en-US" sz="2400" dirty="0" err="1" smtClean="0">
                <a:solidFill>
                  <a:srgbClr val="FF0000"/>
                </a:solidFill>
                <a:latin typeface="Times New Roman" pitchFamily="18" charset="0"/>
                <a:cs typeface="Times New Roman" pitchFamily="18" charset="0"/>
              </a:rPr>
              <a:t>Chỉ</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thời</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gian</a:t>
            </a:r>
            <a:endParaRPr lang="en-US" sz="2400" dirty="0">
              <a:solidFill>
                <a:srgbClr val="FF0000"/>
              </a:solidFill>
              <a:latin typeface="Times New Roman" pitchFamily="18" charset="0"/>
              <a:cs typeface="Times New Roman" pitchFamily="18" charset="0"/>
            </a:endParaRPr>
          </a:p>
        </p:txBody>
      </p:sp>
      <p:cxnSp>
        <p:nvCxnSpPr>
          <p:cNvPr id="26" name="Straight Connector 25"/>
          <p:cNvCxnSpPr/>
          <p:nvPr/>
        </p:nvCxnSpPr>
        <p:spPr>
          <a:xfrm>
            <a:off x="1305787" y="4525512"/>
            <a:ext cx="723900" cy="0"/>
          </a:xfrm>
          <a:prstGeom prst="line">
            <a:avLst/>
          </a:prstGeom>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98716" y="4100490"/>
            <a:ext cx="742950" cy="461665"/>
          </a:xfrm>
          <a:prstGeom prst="rect">
            <a:avLst/>
          </a:prstGeom>
          <a:solidFill>
            <a:schemeClr val="accent2">
              <a:lumMod val="20000"/>
              <a:lumOff val="80000"/>
            </a:schemeClr>
          </a:solidFill>
        </p:spPr>
        <p:txBody>
          <a:bodyPr wrap="square" rtlCol="0">
            <a:spAutoFit/>
          </a:bodyPr>
          <a:lstStyle/>
          <a:p>
            <a:pPr algn="r"/>
            <a:r>
              <a:rPr lang="en-US" sz="2400" dirty="0" smtClean="0">
                <a:solidFill>
                  <a:srgbClr val="FF0000"/>
                </a:solidFill>
                <a:latin typeface="Times New Roman" pitchFamily="18" charset="0"/>
                <a:cs typeface="Times New Roman" pitchFamily="18" charset="0"/>
              </a:rPr>
              <a:t>did</a:t>
            </a:r>
            <a:endParaRPr lang="en-US" sz="2400" dirty="0">
              <a:solidFill>
                <a:srgbClr val="FF0000"/>
              </a:solidFill>
              <a:latin typeface="Times New Roman" pitchFamily="18" charset="0"/>
              <a:cs typeface="Times New Roman" pitchFamily="18" charset="0"/>
            </a:endParaRPr>
          </a:p>
        </p:txBody>
      </p:sp>
      <p:sp>
        <p:nvSpPr>
          <p:cNvPr id="29" name="TextBox 28"/>
          <p:cNvSpPr txBox="1"/>
          <p:nvPr/>
        </p:nvSpPr>
        <p:spPr>
          <a:xfrm>
            <a:off x="1447800" y="4648201"/>
            <a:ext cx="7696200" cy="461665"/>
          </a:xfrm>
          <a:prstGeom prst="rect">
            <a:avLst/>
          </a:prstGeom>
          <a:noFill/>
        </p:spPr>
        <p:txBody>
          <a:bodyPr wrap="square" rtlCol="0">
            <a:spAutoFit/>
          </a:bodyPr>
          <a:lstStyle/>
          <a:p>
            <a:r>
              <a:rPr lang="en-US" sz="2400" dirty="0">
                <a:latin typeface="Times New Roman" pitchFamily="18" charset="0"/>
                <a:cs typeface="Times New Roman" pitchFamily="18" charset="0"/>
              </a:rPr>
              <a:t>did </a:t>
            </a:r>
            <a:r>
              <a:rPr lang="en-US" sz="2400" dirty="0" smtClean="0">
                <a:latin typeface="Times New Roman" pitchFamily="18" charset="0"/>
                <a:cs typeface="Times New Roman" pitchFamily="18" charset="0"/>
              </a:rPr>
              <a:t>Pelé begin his career?</a:t>
            </a:r>
            <a:endParaRPr lang="en-US" sz="2400" dirty="0">
              <a:latin typeface="Times New Roman" pitchFamily="18" charset="0"/>
              <a:cs typeface="Times New Roman" pitchFamily="18" charset="0"/>
            </a:endParaRPr>
          </a:p>
        </p:txBody>
      </p:sp>
      <p:sp>
        <p:nvSpPr>
          <p:cNvPr id="30" name="TextBox 29"/>
          <p:cNvSpPr txBox="1"/>
          <p:nvPr/>
        </p:nvSpPr>
        <p:spPr>
          <a:xfrm>
            <a:off x="6858000" y="5474550"/>
            <a:ext cx="2438400" cy="461665"/>
          </a:xfrm>
          <a:prstGeom prst="rect">
            <a:avLst/>
          </a:prstGeom>
          <a:noFill/>
        </p:spPr>
        <p:txBody>
          <a:bodyPr wrap="square" rtlCol="0">
            <a:spAutoFit/>
          </a:bodyPr>
          <a:lstStyle/>
          <a:p>
            <a:r>
              <a:rPr lang="en-US" sz="2400" dirty="0" err="1" smtClean="0">
                <a:solidFill>
                  <a:srgbClr val="FF0000"/>
                </a:solidFill>
                <a:latin typeface="Times New Roman" pitchFamily="18" charset="0"/>
                <a:cs typeface="Times New Roman" pitchFamily="18" charset="0"/>
              </a:rPr>
              <a:t>Chỉ</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nguyên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nhân</a:t>
            </a:r>
            <a:endParaRPr lang="en-US" sz="2400" dirty="0">
              <a:solidFill>
                <a:srgbClr val="FF0000"/>
              </a:solidFill>
              <a:latin typeface="Times New Roman" pitchFamily="18" charset="0"/>
              <a:cs typeface="Times New Roman" pitchFamily="18" charset="0"/>
            </a:endParaRPr>
          </a:p>
        </p:txBody>
      </p:sp>
      <p:sp>
        <p:nvSpPr>
          <p:cNvPr id="31" name="TextBox 30"/>
          <p:cNvSpPr txBox="1"/>
          <p:nvPr/>
        </p:nvSpPr>
        <p:spPr>
          <a:xfrm>
            <a:off x="1309251" y="5786735"/>
            <a:ext cx="8700656"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do you really like swimming?</a:t>
            </a:r>
            <a:endParaRPr lang="en-US" sz="2400" dirty="0">
              <a:latin typeface="Times New Roman" pitchFamily="18" charset="0"/>
              <a:cs typeface="Times New Roman" pitchFamily="18" charset="0"/>
            </a:endParaRPr>
          </a:p>
        </p:txBody>
      </p:sp>
      <p:cxnSp>
        <p:nvCxnSpPr>
          <p:cNvPr id="32" name="Straight Connector 31"/>
          <p:cNvCxnSpPr/>
          <p:nvPr/>
        </p:nvCxnSpPr>
        <p:spPr>
          <a:xfrm>
            <a:off x="1607128" y="5516115"/>
            <a:ext cx="526472" cy="0"/>
          </a:xfrm>
          <a:prstGeom prst="line">
            <a:avLst/>
          </a:prstGeom>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98716" y="5132657"/>
            <a:ext cx="742950" cy="461665"/>
          </a:xfrm>
          <a:prstGeom prst="rect">
            <a:avLst/>
          </a:prstGeom>
          <a:solidFill>
            <a:schemeClr val="accent2">
              <a:lumMod val="20000"/>
              <a:lumOff val="80000"/>
            </a:schemeClr>
          </a:solidFill>
        </p:spPr>
        <p:txBody>
          <a:bodyPr wrap="square" rtlCol="0">
            <a:spAutoFit/>
          </a:bodyPr>
          <a:lstStyle/>
          <a:p>
            <a:pPr algn="r"/>
            <a:r>
              <a:rPr lang="en-US" sz="2400" dirty="0" smtClean="0">
                <a:solidFill>
                  <a:srgbClr val="FF0000"/>
                </a:solidFill>
                <a:latin typeface="Times New Roman" pitchFamily="18" charset="0"/>
                <a:cs typeface="Times New Roman" pitchFamily="18" charset="0"/>
              </a:rPr>
              <a:t>do</a:t>
            </a:r>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299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 calcmode="lin" valueType="num">
                                      <p:cBhvr>
                                        <p:cTn id="24" dur="1000" fill="hold"/>
                                        <p:tgtEl>
                                          <p:spTgt spid="16"/>
                                        </p:tgtEl>
                                        <p:attrNameLst>
                                          <p:attrName>style.rotation</p:attrName>
                                        </p:attrNameLst>
                                      </p:cBhvr>
                                      <p:tavLst>
                                        <p:tav tm="0">
                                          <p:val>
                                            <p:fltVal val="90"/>
                                          </p:val>
                                        </p:tav>
                                        <p:tav tm="100000">
                                          <p:val>
                                            <p:fltVal val="0"/>
                                          </p:val>
                                        </p:tav>
                                      </p:tavLst>
                                    </p:anim>
                                    <p:animEffect transition="in" filter="fade">
                                      <p:cBhvr>
                                        <p:cTn id="25" dur="10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1000" fill="hold"/>
                                        <p:tgtEl>
                                          <p:spTgt spid="17"/>
                                        </p:tgtEl>
                                        <p:attrNameLst>
                                          <p:attrName>ppt_w</p:attrName>
                                        </p:attrNameLst>
                                      </p:cBhvr>
                                      <p:tavLst>
                                        <p:tav tm="0">
                                          <p:val>
                                            <p:fltVal val="0"/>
                                          </p:val>
                                        </p:tav>
                                        <p:tav tm="100000">
                                          <p:val>
                                            <p:strVal val="#ppt_w"/>
                                          </p:val>
                                        </p:tav>
                                      </p:tavLst>
                                    </p:anim>
                                    <p:anim calcmode="lin" valueType="num">
                                      <p:cBhvr>
                                        <p:cTn id="51" dur="1000" fill="hold"/>
                                        <p:tgtEl>
                                          <p:spTgt spid="17"/>
                                        </p:tgtEl>
                                        <p:attrNameLst>
                                          <p:attrName>ppt_h</p:attrName>
                                        </p:attrNameLst>
                                      </p:cBhvr>
                                      <p:tavLst>
                                        <p:tav tm="0">
                                          <p:val>
                                            <p:fltVal val="0"/>
                                          </p:val>
                                        </p:tav>
                                        <p:tav tm="100000">
                                          <p:val>
                                            <p:strVal val="#ppt_h"/>
                                          </p:val>
                                        </p:tav>
                                      </p:tavLst>
                                    </p:anim>
                                    <p:anim calcmode="lin" valueType="num">
                                      <p:cBhvr>
                                        <p:cTn id="52" dur="1000" fill="hold"/>
                                        <p:tgtEl>
                                          <p:spTgt spid="17"/>
                                        </p:tgtEl>
                                        <p:attrNameLst>
                                          <p:attrName>style.rotation</p:attrName>
                                        </p:attrNameLst>
                                      </p:cBhvr>
                                      <p:tavLst>
                                        <p:tav tm="0">
                                          <p:val>
                                            <p:fltVal val="90"/>
                                          </p:val>
                                        </p:tav>
                                        <p:tav tm="100000">
                                          <p:val>
                                            <p:fltVal val="0"/>
                                          </p:val>
                                        </p:tav>
                                      </p:tavLst>
                                    </p:anim>
                                    <p:animEffect transition="in" filter="fade">
                                      <p:cBhvr>
                                        <p:cTn id="53" dur="10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fade">
                                      <p:cBhvr>
                                        <p:cTn id="68" dur="500"/>
                                        <p:tgtEl>
                                          <p:spTgt spid="1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500"/>
                                        <p:tgtEl>
                                          <p:spTgt spid="2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fade">
                                      <p:cBhvr>
                                        <p:cTn id="83" dur="500"/>
                                        <p:tgtEl>
                                          <p:spTgt spid="21"/>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fade">
                                      <p:cBhvr>
                                        <p:cTn id="88" dur="500"/>
                                        <p:tgtEl>
                                          <p:spTgt spid="25"/>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fade">
                                      <p:cBhvr>
                                        <p:cTn id="93" dur="500"/>
                                        <p:tgtEl>
                                          <p:spTgt spid="26"/>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11"/>
                                        </p:tgtEl>
                                        <p:attrNameLst>
                                          <p:attrName>style.visibility</p:attrName>
                                        </p:attrNameLst>
                                      </p:cBhvr>
                                      <p:to>
                                        <p:strVal val="visible"/>
                                      </p:to>
                                    </p:set>
                                    <p:animEffect transition="in" filter="fade">
                                      <p:cBhvr>
                                        <p:cTn id="98" dur="500"/>
                                        <p:tgtEl>
                                          <p:spTgt spid="11"/>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28"/>
                                        </p:tgtEl>
                                        <p:attrNameLst>
                                          <p:attrName>style.visibility</p:attrName>
                                        </p:attrNameLst>
                                      </p:cBhvr>
                                      <p:to>
                                        <p:strVal val="visible"/>
                                      </p:to>
                                    </p:set>
                                    <p:animEffect transition="in" filter="fade">
                                      <p:cBhvr>
                                        <p:cTn id="103" dur="500"/>
                                        <p:tgtEl>
                                          <p:spTgt spid="28"/>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29"/>
                                        </p:tgtEl>
                                        <p:attrNameLst>
                                          <p:attrName>style.visibility</p:attrName>
                                        </p:attrNameLst>
                                      </p:cBhvr>
                                      <p:to>
                                        <p:strVal val="visible"/>
                                      </p:to>
                                    </p:set>
                                    <p:animEffect transition="in" filter="fade">
                                      <p:cBhvr>
                                        <p:cTn id="108" dur="500"/>
                                        <p:tgtEl>
                                          <p:spTgt spid="29"/>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30"/>
                                        </p:tgtEl>
                                        <p:attrNameLst>
                                          <p:attrName>style.visibility</p:attrName>
                                        </p:attrNameLst>
                                      </p:cBhvr>
                                      <p:to>
                                        <p:strVal val="visible"/>
                                      </p:to>
                                    </p:set>
                                    <p:animEffect transition="in" filter="fade">
                                      <p:cBhvr>
                                        <p:cTn id="113" dur="500"/>
                                        <p:tgtEl>
                                          <p:spTgt spid="30"/>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12"/>
                                        </p:tgtEl>
                                        <p:attrNameLst>
                                          <p:attrName>style.visibility</p:attrName>
                                        </p:attrNameLst>
                                      </p:cBhvr>
                                      <p:to>
                                        <p:strVal val="visible"/>
                                      </p:to>
                                    </p:set>
                                    <p:animEffect transition="in" filter="fade">
                                      <p:cBhvr>
                                        <p:cTn id="118" dur="500"/>
                                        <p:tgtEl>
                                          <p:spTgt spid="12"/>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32"/>
                                        </p:tgtEl>
                                        <p:attrNameLst>
                                          <p:attrName>style.visibility</p:attrName>
                                        </p:attrNameLst>
                                      </p:cBhvr>
                                      <p:to>
                                        <p:strVal val="visible"/>
                                      </p:to>
                                    </p:set>
                                    <p:animEffect transition="in" filter="fade">
                                      <p:cBhvr>
                                        <p:cTn id="123" dur="500"/>
                                        <p:tgtEl>
                                          <p:spTgt spid="32"/>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34"/>
                                        </p:tgtEl>
                                        <p:attrNameLst>
                                          <p:attrName>style.visibility</p:attrName>
                                        </p:attrNameLst>
                                      </p:cBhvr>
                                      <p:to>
                                        <p:strVal val="visible"/>
                                      </p:to>
                                    </p:set>
                                    <p:animEffect transition="in" filter="fade">
                                      <p:cBhvr>
                                        <p:cTn id="128" dur="500"/>
                                        <p:tgtEl>
                                          <p:spTgt spid="34"/>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31"/>
                                        </p:tgtEl>
                                        <p:attrNameLst>
                                          <p:attrName>style.visibility</p:attrName>
                                        </p:attrNameLst>
                                      </p:cBhvr>
                                      <p:to>
                                        <p:strVal val="visible"/>
                                      </p:to>
                                    </p:set>
                                    <p:animEffect transition="in" filter="fade">
                                      <p:cBhvr>
                                        <p:cTn id="13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animBg="1"/>
      <p:bldP spid="3" grpId="0" animBg="1"/>
      <p:bldP spid="17" grpId="0" animBg="1"/>
      <p:bldP spid="18" grpId="0"/>
      <p:bldP spid="19" grpId="0" animBg="1"/>
      <p:bldP spid="20" grpId="0"/>
      <p:bldP spid="21" grpId="0"/>
      <p:bldP spid="24" grpId="0" animBg="1"/>
      <p:bldP spid="25" grpId="0"/>
      <p:bldP spid="28" grpId="0" animBg="1"/>
      <p:bldP spid="29" grpId="0"/>
      <p:bldP spid="30" grpId="0"/>
      <p:bldP spid="31" grpId="0"/>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76200"/>
            <a:ext cx="5638800" cy="523220"/>
          </a:xfrm>
          <a:prstGeom prst="rect">
            <a:avLst/>
          </a:prstGeom>
          <a:noFill/>
        </p:spPr>
        <p:txBody>
          <a:bodyPr wrap="square" rtlCol="0">
            <a:spAutoFit/>
          </a:bodyPr>
          <a:lstStyle/>
          <a:p>
            <a:pPr algn="ctr"/>
            <a:r>
              <a:rPr lang="en-US" sz="2800" b="1" dirty="0" smtClean="0">
                <a:solidFill>
                  <a:srgbClr val="FF0000"/>
                </a:solidFill>
                <a:latin typeface="Times New Roman" pitchFamily="18" charset="0"/>
                <a:cs typeface="Times New Roman" pitchFamily="18" charset="0"/>
              </a:rPr>
              <a:t>PRACTICE TEST 2</a:t>
            </a:r>
            <a:endParaRPr lang="en-US" sz="2800" b="1" dirty="0">
              <a:solidFill>
                <a:srgbClr val="FF0000"/>
              </a:solidFill>
              <a:latin typeface="Times New Roman" pitchFamily="18" charset="0"/>
              <a:cs typeface="Times New Roman" pitchFamily="18" charset="0"/>
            </a:endParaRP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8644" cy="938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hlinkClick r:id="" action="ppaction://noaction"/>
          </p:cNvPr>
          <p:cNvSpPr/>
          <p:nvPr/>
        </p:nvSpPr>
        <p:spPr>
          <a:xfrm>
            <a:off x="8534400" y="64078"/>
            <a:ext cx="533400" cy="393122"/>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0" y="1295400"/>
            <a:ext cx="5067300" cy="461665"/>
          </a:xfrm>
          <a:prstGeom prst="rect">
            <a:avLst/>
          </a:prstGeom>
          <a:noFill/>
        </p:spPr>
        <p:txBody>
          <a:bodyPr wrap="square" rtlCol="0">
            <a:spAutoFit/>
          </a:bodyPr>
          <a:lstStyle/>
          <a:p>
            <a:r>
              <a:rPr lang="en-US" sz="2400" dirty="0">
                <a:latin typeface="Times New Roman" pitchFamily="18" charset="0"/>
                <a:cs typeface="Times New Roman" pitchFamily="18" charset="0"/>
              </a:rPr>
              <a:t>21.My brother plays football very well. </a:t>
            </a:r>
          </a:p>
        </p:txBody>
      </p:sp>
      <p:sp>
        <p:nvSpPr>
          <p:cNvPr id="36" name="TextBox 35"/>
          <p:cNvSpPr txBox="1"/>
          <p:nvPr/>
        </p:nvSpPr>
        <p:spPr>
          <a:xfrm>
            <a:off x="0" y="2218730"/>
            <a:ext cx="5257800" cy="461665"/>
          </a:xfrm>
          <a:prstGeom prst="rect">
            <a:avLst/>
          </a:prstGeom>
          <a:noFill/>
        </p:spPr>
        <p:txBody>
          <a:bodyPr wrap="square" rtlCol="0">
            <a:spAutoFit/>
          </a:bodyPr>
          <a:lstStyle/>
          <a:p>
            <a:r>
              <a:rPr lang="en-US" sz="2400" dirty="0">
                <a:latin typeface="Times New Roman" pitchFamily="18" charset="0"/>
                <a:cs typeface="Times New Roman" pitchFamily="18" charset="0"/>
              </a:rPr>
              <a:t>22.Mai likes playing badminton most. </a:t>
            </a:r>
          </a:p>
        </p:txBody>
      </p:sp>
      <p:sp>
        <p:nvSpPr>
          <p:cNvPr id="37" name="TextBox 36"/>
          <p:cNvSpPr txBox="1"/>
          <p:nvPr/>
        </p:nvSpPr>
        <p:spPr>
          <a:xfrm>
            <a:off x="0" y="2680395"/>
            <a:ext cx="60960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sym typeface="Wingdings"/>
              </a:rPr>
              <a:t></a:t>
            </a:r>
            <a:r>
              <a:rPr lang="en-US" sz="2400" dirty="0" smtClean="0">
                <a:latin typeface="Times New Roman" pitchFamily="18" charset="0"/>
                <a:cs typeface="Times New Roman" pitchFamily="18" charset="0"/>
              </a:rPr>
              <a:t> Badminton is ________________________.</a:t>
            </a:r>
            <a:endParaRPr lang="en-US" sz="2400" dirty="0">
              <a:latin typeface="Times New Roman" pitchFamily="18" charset="0"/>
              <a:cs typeface="Times New Roman" pitchFamily="18" charset="0"/>
            </a:endParaRPr>
          </a:p>
        </p:txBody>
      </p:sp>
      <p:sp>
        <p:nvSpPr>
          <p:cNvPr id="38" name="TextBox 37"/>
          <p:cNvSpPr txBox="1"/>
          <p:nvPr/>
        </p:nvSpPr>
        <p:spPr>
          <a:xfrm>
            <a:off x="76200" y="1757064"/>
            <a:ext cx="48387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sym typeface="Wingdings"/>
              </a:rPr>
              <a:t></a:t>
            </a:r>
            <a:r>
              <a:rPr lang="en-US" sz="2400" dirty="0" smtClean="0">
                <a:latin typeface="Times New Roman" pitchFamily="18" charset="0"/>
                <a:cs typeface="Times New Roman" pitchFamily="18" charset="0"/>
              </a:rPr>
              <a:t> My brother is</a:t>
            </a:r>
            <a:endParaRPr lang="en-US" sz="2400" dirty="0">
              <a:latin typeface="Times New Roman" pitchFamily="18" charset="0"/>
              <a:cs typeface="Times New Roman" pitchFamily="18" charset="0"/>
            </a:endParaRPr>
          </a:p>
        </p:txBody>
      </p:sp>
      <p:sp>
        <p:nvSpPr>
          <p:cNvPr id="39" name="TextBox 38"/>
          <p:cNvSpPr txBox="1"/>
          <p:nvPr/>
        </p:nvSpPr>
        <p:spPr>
          <a:xfrm>
            <a:off x="2133600" y="2680394"/>
            <a:ext cx="4267200" cy="461665"/>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Mai’s favorite sport</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40" name="TextBox 39"/>
          <p:cNvSpPr txBox="1"/>
          <p:nvPr/>
        </p:nvSpPr>
        <p:spPr>
          <a:xfrm>
            <a:off x="76200" y="3155914"/>
            <a:ext cx="8991600" cy="984885"/>
          </a:xfrm>
          <a:prstGeom prst="rect">
            <a:avLst/>
          </a:prstGeom>
          <a:noFill/>
        </p:spPr>
        <p:txBody>
          <a:bodyPr wrap="square" rtlCol="0">
            <a:spAutoFit/>
          </a:bodyPr>
          <a:lstStyle/>
          <a:p>
            <a:pPr>
              <a:spcBef>
                <a:spcPts val="600"/>
              </a:spcBef>
              <a:spcAft>
                <a:spcPts val="600"/>
              </a:spcAft>
            </a:pPr>
            <a:r>
              <a:rPr lang="en-US" sz="2400" dirty="0">
                <a:latin typeface="Times New Roman" pitchFamily="18" charset="0"/>
                <a:cs typeface="Times New Roman" pitchFamily="18" charset="0"/>
              </a:rPr>
              <a:t>23.Sports and games are very important in children's lives</a:t>
            </a:r>
            <a:r>
              <a:rPr lang="en-US" sz="2400" dirty="0" smtClean="0">
                <a:latin typeface="Times New Roman" pitchFamily="18" charset="0"/>
                <a:cs typeface="Times New Roman" pitchFamily="18" charset="0"/>
              </a:rPr>
              <a:t>.</a:t>
            </a:r>
          </a:p>
          <a:p>
            <a:pPr>
              <a:spcBef>
                <a:spcPts val="600"/>
              </a:spcBef>
              <a:spcAft>
                <a:spcPts val="600"/>
              </a:spcAft>
            </a:pPr>
            <a:r>
              <a:rPr lang="en-US" sz="2400" dirty="0" smtClean="0">
                <a:latin typeface="Times New Roman" pitchFamily="18" charset="0"/>
                <a:cs typeface="Times New Roman" pitchFamily="18" charset="0"/>
                <a:sym typeface="Wingdings"/>
              </a:rPr>
              <a:t></a:t>
            </a:r>
            <a:r>
              <a:rPr lang="en-US" sz="2400" dirty="0" smtClean="0">
                <a:latin typeface="Times New Roman" pitchFamily="18" charset="0"/>
                <a:cs typeface="Times New Roman" pitchFamily="18" charset="0"/>
              </a:rPr>
              <a:t> Sports and games play_________________________</a:t>
            </a:r>
            <a:endParaRPr lang="en-US" sz="2400" dirty="0">
              <a:latin typeface="Times New Roman" pitchFamily="18" charset="0"/>
              <a:cs typeface="Times New Roman" pitchFamily="18" charset="0"/>
            </a:endParaRPr>
          </a:p>
        </p:txBody>
      </p:sp>
      <p:sp>
        <p:nvSpPr>
          <p:cNvPr id="41" name="TextBox 40"/>
          <p:cNvSpPr txBox="1"/>
          <p:nvPr/>
        </p:nvSpPr>
        <p:spPr>
          <a:xfrm>
            <a:off x="0" y="4098025"/>
            <a:ext cx="9144000" cy="984885"/>
          </a:xfrm>
          <a:prstGeom prst="rect">
            <a:avLst/>
          </a:prstGeom>
          <a:noFill/>
        </p:spPr>
        <p:txBody>
          <a:bodyPr wrap="square" rtlCol="0">
            <a:spAutoFit/>
          </a:bodyPr>
          <a:lstStyle/>
          <a:p>
            <a:pPr>
              <a:spcBef>
                <a:spcPts val="600"/>
              </a:spcBef>
              <a:spcAft>
                <a:spcPts val="600"/>
              </a:spcAft>
            </a:pPr>
            <a:r>
              <a:rPr lang="en-US" sz="2400" spc="-30" dirty="0">
                <a:latin typeface="Times New Roman" pitchFamily="18" charset="0"/>
                <a:cs typeface="Times New Roman" pitchFamily="18" charset="0"/>
              </a:rPr>
              <a:t>24.Children take part in many after-school activities when school </a:t>
            </a:r>
            <a:r>
              <a:rPr lang="en-US" sz="2400" spc="-30" dirty="0" smtClean="0">
                <a:latin typeface="Times New Roman" pitchFamily="18" charset="0"/>
                <a:cs typeface="Times New Roman" pitchFamily="18" charset="0"/>
              </a:rPr>
              <a:t>finishes.</a:t>
            </a:r>
            <a:endParaRPr lang="en-US" sz="2400" spc="-30" dirty="0">
              <a:latin typeface="Times New Roman" pitchFamily="18" charset="0"/>
              <a:cs typeface="Times New Roman" pitchFamily="18" charset="0"/>
            </a:endParaRPr>
          </a:p>
          <a:p>
            <a:pPr>
              <a:spcBef>
                <a:spcPts val="600"/>
              </a:spcBef>
              <a:spcAft>
                <a:spcPts val="600"/>
              </a:spcAft>
            </a:pPr>
            <a:r>
              <a:rPr lang="en-US" sz="2400" spc="-30" dirty="0">
                <a:latin typeface="Times New Roman" pitchFamily="18" charset="0"/>
                <a:cs typeface="Times New Roman" pitchFamily="18" charset="0"/>
                <a:sym typeface="Wingdings"/>
              </a:rPr>
              <a:t></a:t>
            </a:r>
            <a:r>
              <a:rPr lang="en-US" sz="2400" spc="-30" dirty="0">
                <a:latin typeface="Times New Roman" pitchFamily="18" charset="0"/>
                <a:cs typeface="Times New Roman" pitchFamily="18" charset="0"/>
              </a:rPr>
              <a:t> </a:t>
            </a:r>
            <a:r>
              <a:rPr lang="en-US" sz="2400" spc="-30" dirty="0" smtClean="0">
                <a:latin typeface="Times New Roman" pitchFamily="18" charset="0"/>
                <a:cs typeface="Times New Roman" pitchFamily="18" charset="0"/>
              </a:rPr>
              <a:t>Children do  _______________________________</a:t>
            </a:r>
            <a:endParaRPr lang="en-US" sz="2400" spc="-30" dirty="0">
              <a:latin typeface="Times New Roman" pitchFamily="18" charset="0"/>
              <a:cs typeface="Times New Roman" pitchFamily="18" charset="0"/>
            </a:endParaRPr>
          </a:p>
        </p:txBody>
      </p:sp>
      <p:sp>
        <p:nvSpPr>
          <p:cNvPr id="42" name="TextBox 41"/>
          <p:cNvSpPr txBox="1"/>
          <p:nvPr/>
        </p:nvSpPr>
        <p:spPr>
          <a:xfrm>
            <a:off x="145473" y="5111115"/>
            <a:ext cx="8991600" cy="984885"/>
          </a:xfrm>
          <a:prstGeom prst="rect">
            <a:avLst/>
          </a:prstGeom>
          <a:noFill/>
        </p:spPr>
        <p:txBody>
          <a:bodyPr wrap="square" rtlCol="0">
            <a:spAutoFit/>
          </a:bodyPr>
          <a:lstStyle/>
          <a:p>
            <a:pPr>
              <a:spcBef>
                <a:spcPts val="600"/>
              </a:spcBef>
              <a:spcAft>
                <a:spcPts val="600"/>
              </a:spcAft>
            </a:pPr>
            <a:r>
              <a:rPr lang="en-US" sz="2400" dirty="0">
                <a:latin typeface="Times New Roman" pitchFamily="18" charset="0"/>
                <a:cs typeface="Times New Roman" pitchFamily="18" charset="0"/>
              </a:rPr>
              <a:t>25.Lan is very good at basketball. </a:t>
            </a:r>
            <a:endParaRPr lang="en-US" sz="2400" dirty="0" smtClean="0">
              <a:latin typeface="Times New Roman" pitchFamily="18" charset="0"/>
              <a:cs typeface="Times New Roman" pitchFamily="18" charset="0"/>
            </a:endParaRPr>
          </a:p>
          <a:p>
            <a:pPr>
              <a:spcBef>
                <a:spcPts val="600"/>
              </a:spcBef>
              <a:spcAft>
                <a:spcPts val="600"/>
              </a:spcAft>
            </a:pPr>
            <a:r>
              <a:rPr lang="en-US" sz="2400" dirty="0" smtClean="0">
                <a:latin typeface="Times New Roman" pitchFamily="18" charset="0"/>
                <a:cs typeface="Times New Roman" pitchFamily="18" charset="0"/>
                <a:sym typeface="Wingdings"/>
              </a:rPr>
              <a: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Lan</a:t>
            </a:r>
            <a:r>
              <a:rPr lang="en-US" sz="2400" dirty="0" smtClean="0">
                <a:latin typeface="Times New Roman" pitchFamily="18" charset="0"/>
                <a:cs typeface="Times New Roman" pitchFamily="18" charset="0"/>
              </a:rPr>
              <a:t> can  _________________________________ ?</a:t>
            </a:r>
            <a:endParaRPr lang="en-US" sz="2400" dirty="0">
              <a:latin typeface="Times New Roman" pitchFamily="18" charset="0"/>
              <a:cs typeface="Times New Roman" pitchFamily="18" charset="0"/>
            </a:endParaRPr>
          </a:p>
        </p:txBody>
      </p:sp>
      <p:sp>
        <p:nvSpPr>
          <p:cNvPr id="43" name="TextBox 42"/>
          <p:cNvSpPr txBox="1"/>
          <p:nvPr/>
        </p:nvSpPr>
        <p:spPr>
          <a:xfrm>
            <a:off x="3429000" y="3701625"/>
            <a:ext cx="5715000" cy="461665"/>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an important role </a:t>
            </a:r>
            <a:r>
              <a:rPr lang="en-US" sz="2400" dirty="0">
                <a:solidFill>
                  <a:srgbClr val="FF0000"/>
                </a:solidFill>
                <a:latin typeface="Times New Roman" pitchFamily="18" charset="0"/>
                <a:cs typeface="Times New Roman" pitchFamily="18" charset="0"/>
              </a:rPr>
              <a:t>in children's lives</a:t>
            </a:r>
            <a:r>
              <a:rPr lang="en-US" sz="2400" dirty="0" smtClean="0">
                <a:solidFill>
                  <a:srgbClr val="FF0000"/>
                </a:solidFill>
                <a:latin typeface="Times New Roman" pitchFamily="18" charset="0"/>
                <a:cs typeface="Times New Roman" pitchFamily="18" charset="0"/>
              </a:rPr>
              <a:t>.</a:t>
            </a:r>
            <a:endParaRPr lang="en-US" sz="2400" dirty="0">
              <a:solidFill>
                <a:srgbClr val="FF0000"/>
              </a:solidFill>
              <a:latin typeface="Times New Roman" pitchFamily="18" charset="0"/>
              <a:cs typeface="Times New Roman" pitchFamily="18" charset="0"/>
            </a:endParaRPr>
          </a:p>
        </p:txBody>
      </p:sp>
      <p:sp>
        <p:nvSpPr>
          <p:cNvPr id="44" name="TextBox 43"/>
          <p:cNvSpPr txBox="1"/>
          <p:nvPr/>
        </p:nvSpPr>
        <p:spPr>
          <a:xfrm>
            <a:off x="1981200" y="4636810"/>
            <a:ext cx="6324600" cy="461665"/>
          </a:xfrm>
          <a:prstGeom prst="rect">
            <a:avLst/>
          </a:prstGeom>
          <a:noFill/>
        </p:spPr>
        <p:txBody>
          <a:bodyPr wrap="square" rtlCol="0">
            <a:spAutoFit/>
          </a:bodyPr>
          <a:lstStyle/>
          <a:p>
            <a:r>
              <a:rPr lang="en-US" sz="2400" spc="-30" dirty="0">
                <a:solidFill>
                  <a:srgbClr val="FF0000"/>
                </a:solidFill>
                <a:latin typeface="Times New Roman" pitchFamily="18" charset="0"/>
                <a:cs typeface="Times New Roman" pitchFamily="18" charset="0"/>
              </a:rPr>
              <a:t>many after-school activities when school finishes.</a:t>
            </a:r>
          </a:p>
        </p:txBody>
      </p:sp>
      <p:sp>
        <p:nvSpPr>
          <p:cNvPr id="45" name="TextBox 44"/>
          <p:cNvSpPr txBox="1"/>
          <p:nvPr/>
        </p:nvSpPr>
        <p:spPr>
          <a:xfrm>
            <a:off x="1676400" y="5634335"/>
            <a:ext cx="6324600" cy="461665"/>
          </a:xfrm>
          <a:prstGeom prst="rect">
            <a:avLst/>
          </a:prstGeom>
          <a:noFill/>
        </p:spPr>
        <p:txBody>
          <a:bodyPr wrap="square" rtlCol="0">
            <a:spAutoFit/>
          </a:bodyPr>
          <a:lstStyle/>
          <a:p>
            <a:r>
              <a:rPr lang="en-US" sz="2400" dirty="0">
                <a:solidFill>
                  <a:srgbClr val="FF0000"/>
                </a:solidFill>
                <a:latin typeface="Times New Roman" pitchFamily="18" charset="0"/>
                <a:cs typeface="Times New Roman" pitchFamily="18" charset="0"/>
              </a:rPr>
              <a:t>p</a:t>
            </a:r>
            <a:r>
              <a:rPr lang="en-US" sz="2400" dirty="0" smtClean="0">
                <a:solidFill>
                  <a:srgbClr val="FF0000"/>
                </a:solidFill>
                <a:latin typeface="Times New Roman" pitchFamily="18" charset="0"/>
                <a:cs typeface="Times New Roman" pitchFamily="18" charset="0"/>
              </a:rPr>
              <a:t>lay basketball very well.</a:t>
            </a:r>
            <a:endParaRPr lang="en-US" sz="2400" dirty="0">
              <a:latin typeface="Times New Roman" pitchFamily="18" charset="0"/>
              <a:cs typeface="Times New Roman" pitchFamily="18" charset="0"/>
            </a:endParaRPr>
          </a:p>
        </p:txBody>
      </p:sp>
      <p:sp>
        <p:nvSpPr>
          <p:cNvPr id="50" name="TextBox 49"/>
          <p:cNvSpPr txBox="1"/>
          <p:nvPr/>
        </p:nvSpPr>
        <p:spPr>
          <a:xfrm>
            <a:off x="838200" y="457200"/>
            <a:ext cx="8305800" cy="830997"/>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II. Finish each sentence so that it means the same as the sentence before it.</a:t>
            </a:r>
            <a:endParaRPr lang="en-US" sz="2400" dirty="0">
              <a:latin typeface="Times New Roman" pitchFamily="18" charset="0"/>
              <a:cs typeface="Times New Roman" pitchFamily="18" charset="0"/>
            </a:endParaRPr>
          </a:p>
        </p:txBody>
      </p:sp>
      <p:sp>
        <p:nvSpPr>
          <p:cNvPr id="51" name="TextBox 50"/>
          <p:cNvSpPr txBox="1"/>
          <p:nvPr/>
        </p:nvSpPr>
        <p:spPr>
          <a:xfrm>
            <a:off x="2209800" y="1757064"/>
            <a:ext cx="2781300" cy="461665"/>
          </a:xfrm>
          <a:prstGeom prst="rect">
            <a:avLst/>
          </a:prstGeom>
          <a:noFill/>
        </p:spPr>
        <p:txBody>
          <a:bodyPr wrap="square" rtlCol="0">
            <a:spAutoFit/>
          </a:bodyPr>
          <a:lstStyle/>
          <a:p>
            <a:r>
              <a:rPr lang="en-US" sz="2400" dirty="0">
                <a:solidFill>
                  <a:srgbClr val="FF0000"/>
                </a:solidFill>
                <a:latin typeface="Times New Roman" pitchFamily="18" charset="0"/>
                <a:cs typeface="Times New Roman" pitchFamily="18" charset="0"/>
                <a:sym typeface="Wingdings"/>
              </a:rPr>
              <a:t>a</a:t>
            </a:r>
            <a:r>
              <a:rPr lang="en-US" sz="2400" dirty="0" smtClean="0">
                <a:solidFill>
                  <a:srgbClr val="FF0000"/>
                </a:solidFill>
                <a:latin typeface="Times New Roman" pitchFamily="18" charset="0"/>
                <a:cs typeface="Times New Roman" pitchFamily="18" charset="0"/>
                <a:sym typeface="Wingdings"/>
              </a:rPr>
              <a:t> good footballer</a:t>
            </a:r>
            <a:endParaRPr lang="en-US" sz="2400" dirty="0">
              <a:solidFill>
                <a:srgbClr val="FF0000"/>
              </a:solidFill>
              <a:latin typeface="Times New Roman" pitchFamily="18" charset="0"/>
              <a:cs typeface="Times New Roman" pitchFamily="18" charset="0"/>
            </a:endParaRPr>
          </a:p>
        </p:txBody>
      </p:sp>
      <p:sp>
        <p:nvSpPr>
          <p:cNvPr id="19" name="TextBox 18"/>
          <p:cNvSpPr txBox="1"/>
          <p:nvPr/>
        </p:nvSpPr>
        <p:spPr>
          <a:xfrm>
            <a:off x="5105400" y="938644"/>
            <a:ext cx="3962400" cy="584775"/>
          </a:xfrm>
          <a:prstGeom prst="rect">
            <a:avLst/>
          </a:prstGeom>
          <a:noFill/>
          <a:ln>
            <a:solidFill>
              <a:schemeClr val="tx2">
                <a:lumMod val="40000"/>
                <a:lumOff val="60000"/>
              </a:schemeClr>
            </a:solidFill>
          </a:ln>
        </p:spPr>
        <p:txBody>
          <a:bodyPr wrap="square" rtlCol="0">
            <a:spAutoFit/>
          </a:bodyPr>
          <a:lstStyle/>
          <a:p>
            <a:r>
              <a:rPr lang="en-US" sz="3200" dirty="0" smtClean="0">
                <a:solidFill>
                  <a:srgbClr val="FF0000"/>
                </a:solidFill>
                <a:latin typeface="Times New Roman" pitchFamily="18" charset="0"/>
                <a:cs typeface="Times New Roman" pitchFamily="18" charset="0"/>
                <a:sym typeface="Wingdings"/>
              </a:rPr>
              <a:t>S + V(</a:t>
            </a:r>
            <a:r>
              <a:rPr lang="en-US" sz="3200" dirty="0" err="1" smtClean="0">
                <a:solidFill>
                  <a:srgbClr val="FF0000"/>
                </a:solidFill>
                <a:latin typeface="Times New Roman" pitchFamily="18" charset="0"/>
                <a:cs typeface="Times New Roman" pitchFamily="18" charset="0"/>
                <a:sym typeface="Wingdings"/>
              </a:rPr>
              <a:t>s,es</a:t>
            </a:r>
            <a:r>
              <a:rPr lang="en-US" sz="3200" dirty="0" smtClean="0">
                <a:solidFill>
                  <a:srgbClr val="FF0000"/>
                </a:solidFill>
                <a:latin typeface="Times New Roman" pitchFamily="18" charset="0"/>
                <a:cs typeface="Times New Roman" pitchFamily="18" charset="0"/>
                <a:sym typeface="Wingdings"/>
              </a:rPr>
              <a:t>) + O + Adv.</a:t>
            </a:r>
            <a:endParaRPr lang="en-US" sz="3200" dirty="0">
              <a:solidFill>
                <a:srgbClr val="FF0000"/>
              </a:solidFill>
              <a:latin typeface="Times New Roman" pitchFamily="18" charset="0"/>
              <a:cs typeface="Times New Roman" pitchFamily="18" charset="0"/>
            </a:endParaRPr>
          </a:p>
        </p:txBody>
      </p:sp>
      <p:sp>
        <p:nvSpPr>
          <p:cNvPr id="20" name="TextBox 19"/>
          <p:cNvSpPr txBox="1"/>
          <p:nvPr/>
        </p:nvSpPr>
        <p:spPr>
          <a:xfrm>
            <a:off x="4876800" y="2006025"/>
            <a:ext cx="876299" cy="584775"/>
          </a:xfrm>
          <a:prstGeom prst="rect">
            <a:avLst/>
          </a:prstGeom>
          <a:noFill/>
          <a:ln>
            <a:noFill/>
          </a:ln>
        </p:spPr>
        <p:txBody>
          <a:bodyPr wrap="square" rtlCol="0">
            <a:spAutoFit/>
          </a:bodyPr>
          <a:lstStyle/>
          <a:p>
            <a:r>
              <a:rPr lang="en-US" sz="3200" dirty="0" smtClean="0">
                <a:solidFill>
                  <a:srgbClr val="FF0000"/>
                </a:solidFill>
                <a:latin typeface="Times New Roman" pitchFamily="18" charset="0"/>
                <a:cs typeface="Times New Roman" pitchFamily="18" charset="0"/>
                <a:sym typeface="Wingdings"/>
              </a:rPr>
              <a:t>S +</a:t>
            </a:r>
            <a:endParaRPr lang="en-US" sz="3200" dirty="0">
              <a:solidFill>
                <a:srgbClr val="FF0000"/>
              </a:solidFill>
              <a:latin typeface="Times New Roman" pitchFamily="18" charset="0"/>
              <a:cs typeface="Times New Roman" pitchFamily="18" charset="0"/>
            </a:endParaRPr>
          </a:p>
        </p:txBody>
      </p:sp>
      <p:sp>
        <p:nvSpPr>
          <p:cNvPr id="21" name="TextBox 20"/>
          <p:cNvSpPr txBox="1"/>
          <p:nvPr/>
        </p:nvSpPr>
        <p:spPr>
          <a:xfrm>
            <a:off x="5534890" y="1568264"/>
            <a:ext cx="761999" cy="584775"/>
          </a:xfrm>
          <a:prstGeom prst="rect">
            <a:avLst/>
          </a:prstGeom>
          <a:noFill/>
          <a:ln>
            <a:noFill/>
          </a:ln>
        </p:spPr>
        <p:txBody>
          <a:bodyPr wrap="square" rtlCol="0">
            <a:spAutoFit/>
          </a:bodyPr>
          <a:lstStyle/>
          <a:p>
            <a:r>
              <a:rPr lang="en-US" sz="3200" dirty="0" smtClean="0">
                <a:solidFill>
                  <a:srgbClr val="FF0000"/>
                </a:solidFill>
                <a:latin typeface="Times New Roman" pitchFamily="18" charset="0"/>
                <a:cs typeface="Times New Roman" pitchFamily="18" charset="0"/>
                <a:sym typeface="Wingdings"/>
              </a:rPr>
              <a:t>am</a:t>
            </a:r>
            <a:endParaRPr lang="en-US" sz="3200" dirty="0">
              <a:solidFill>
                <a:srgbClr val="FF0000"/>
              </a:solidFill>
              <a:latin typeface="Times New Roman" pitchFamily="18" charset="0"/>
              <a:cs typeface="Times New Roman" pitchFamily="18" charset="0"/>
            </a:endParaRPr>
          </a:p>
        </p:txBody>
      </p:sp>
      <p:sp>
        <p:nvSpPr>
          <p:cNvPr id="22" name="TextBox 21"/>
          <p:cNvSpPr txBox="1"/>
          <p:nvPr/>
        </p:nvSpPr>
        <p:spPr>
          <a:xfrm>
            <a:off x="5534890" y="2011609"/>
            <a:ext cx="1142999" cy="584775"/>
          </a:xfrm>
          <a:prstGeom prst="rect">
            <a:avLst/>
          </a:prstGeom>
          <a:noFill/>
          <a:ln>
            <a:noFill/>
          </a:ln>
        </p:spPr>
        <p:txBody>
          <a:bodyPr wrap="square" rtlCol="0">
            <a:spAutoFit/>
          </a:bodyPr>
          <a:lstStyle/>
          <a:p>
            <a:r>
              <a:rPr lang="en-US" sz="3200" dirty="0" smtClean="0">
                <a:solidFill>
                  <a:srgbClr val="FF0000"/>
                </a:solidFill>
                <a:latin typeface="Times New Roman" pitchFamily="18" charset="0"/>
                <a:cs typeface="Times New Roman" pitchFamily="18" charset="0"/>
                <a:sym typeface="Wingdings"/>
              </a:rPr>
              <a:t>is   +</a:t>
            </a:r>
            <a:endParaRPr lang="en-US" sz="3200" dirty="0">
              <a:solidFill>
                <a:srgbClr val="FF0000"/>
              </a:solidFill>
              <a:latin typeface="Times New Roman" pitchFamily="18" charset="0"/>
              <a:cs typeface="Times New Roman" pitchFamily="18" charset="0"/>
            </a:endParaRPr>
          </a:p>
        </p:txBody>
      </p:sp>
      <p:sp>
        <p:nvSpPr>
          <p:cNvPr id="23" name="TextBox 22"/>
          <p:cNvSpPr txBox="1"/>
          <p:nvPr/>
        </p:nvSpPr>
        <p:spPr>
          <a:xfrm>
            <a:off x="5534890" y="2388007"/>
            <a:ext cx="914400" cy="584775"/>
          </a:xfrm>
          <a:prstGeom prst="rect">
            <a:avLst/>
          </a:prstGeom>
          <a:noFill/>
          <a:ln>
            <a:noFill/>
          </a:ln>
        </p:spPr>
        <p:txBody>
          <a:bodyPr wrap="square" rtlCol="0">
            <a:spAutoFit/>
          </a:bodyPr>
          <a:lstStyle/>
          <a:p>
            <a:r>
              <a:rPr lang="en-US" sz="3200" dirty="0" smtClean="0">
                <a:solidFill>
                  <a:srgbClr val="FF0000"/>
                </a:solidFill>
                <a:latin typeface="Times New Roman" pitchFamily="18" charset="0"/>
                <a:cs typeface="Times New Roman" pitchFamily="18" charset="0"/>
                <a:sym typeface="Wingdings"/>
              </a:rPr>
              <a:t>are</a:t>
            </a:r>
            <a:endParaRPr lang="en-US" sz="3200" dirty="0">
              <a:solidFill>
                <a:srgbClr val="FF0000"/>
              </a:solidFill>
              <a:latin typeface="Times New Roman" pitchFamily="18" charset="0"/>
              <a:cs typeface="Times New Roman" pitchFamily="18" charset="0"/>
            </a:endParaRPr>
          </a:p>
        </p:txBody>
      </p:sp>
      <p:sp>
        <p:nvSpPr>
          <p:cNvPr id="24" name="TextBox 23"/>
          <p:cNvSpPr txBox="1"/>
          <p:nvPr/>
        </p:nvSpPr>
        <p:spPr>
          <a:xfrm>
            <a:off x="6400801" y="1752600"/>
            <a:ext cx="762000" cy="1077218"/>
          </a:xfrm>
          <a:prstGeom prst="rect">
            <a:avLst/>
          </a:prstGeom>
          <a:noFill/>
          <a:ln>
            <a:noFill/>
          </a:ln>
        </p:spPr>
        <p:txBody>
          <a:bodyPr wrap="square" rtlCol="0">
            <a:spAutoFit/>
          </a:bodyPr>
          <a:lstStyle/>
          <a:p>
            <a:r>
              <a:rPr lang="en-US" sz="3200" dirty="0" smtClean="0">
                <a:solidFill>
                  <a:srgbClr val="FF0000"/>
                </a:solidFill>
                <a:latin typeface="Times New Roman" pitchFamily="18" charset="0"/>
                <a:cs typeface="Times New Roman" pitchFamily="18" charset="0"/>
                <a:sym typeface="Wingdings"/>
              </a:rPr>
              <a:t>(a/an)</a:t>
            </a:r>
            <a:endParaRPr lang="en-US" sz="3200" dirty="0">
              <a:solidFill>
                <a:srgbClr val="FF0000"/>
              </a:solidFill>
              <a:latin typeface="Times New Roman" pitchFamily="18" charset="0"/>
              <a:cs typeface="Times New Roman" pitchFamily="18" charset="0"/>
            </a:endParaRPr>
          </a:p>
        </p:txBody>
      </p:sp>
      <p:sp>
        <p:nvSpPr>
          <p:cNvPr id="25" name="TextBox 24"/>
          <p:cNvSpPr txBox="1"/>
          <p:nvPr/>
        </p:nvSpPr>
        <p:spPr>
          <a:xfrm>
            <a:off x="7086600" y="2006024"/>
            <a:ext cx="1219200" cy="584775"/>
          </a:xfrm>
          <a:prstGeom prst="rect">
            <a:avLst/>
          </a:prstGeom>
          <a:noFill/>
          <a:ln>
            <a:noFill/>
          </a:ln>
        </p:spPr>
        <p:txBody>
          <a:bodyPr wrap="square" rtlCol="0">
            <a:spAutoFit/>
          </a:bodyPr>
          <a:lstStyle/>
          <a:p>
            <a:r>
              <a:rPr lang="en-US" sz="3200" dirty="0" smtClean="0">
                <a:solidFill>
                  <a:srgbClr val="FF0000"/>
                </a:solidFill>
                <a:latin typeface="Times New Roman" pitchFamily="18" charset="0"/>
                <a:cs typeface="Times New Roman" pitchFamily="18" charset="0"/>
                <a:sym typeface="Wingdings"/>
              </a:rPr>
              <a:t>+ </a:t>
            </a:r>
            <a:r>
              <a:rPr lang="en-US" sz="3200" dirty="0" err="1" smtClean="0">
                <a:solidFill>
                  <a:srgbClr val="FF0000"/>
                </a:solidFill>
                <a:latin typeface="Times New Roman" pitchFamily="18" charset="0"/>
                <a:cs typeface="Times New Roman" pitchFamily="18" charset="0"/>
                <a:sym typeface="Wingdings"/>
              </a:rPr>
              <a:t>Adj</a:t>
            </a:r>
            <a:endParaRPr lang="en-US" sz="3200" dirty="0">
              <a:solidFill>
                <a:srgbClr val="FF0000"/>
              </a:solidFill>
              <a:latin typeface="Times New Roman" pitchFamily="18" charset="0"/>
              <a:cs typeface="Times New Roman" pitchFamily="18" charset="0"/>
            </a:endParaRPr>
          </a:p>
        </p:txBody>
      </p:sp>
      <p:sp>
        <p:nvSpPr>
          <p:cNvPr id="26" name="TextBox 25"/>
          <p:cNvSpPr txBox="1"/>
          <p:nvPr/>
        </p:nvSpPr>
        <p:spPr>
          <a:xfrm>
            <a:off x="8039099" y="2006024"/>
            <a:ext cx="1219200" cy="584775"/>
          </a:xfrm>
          <a:prstGeom prst="rect">
            <a:avLst/>
          </a:prstGeom>
          <a:noFill/>
          <a:ln>
            <a:noFill/>
          </a:ln>
        </p:spPr>
        <p:txBody>
          <a:bodyPr wrap="square" rtlCol="0">
            <a:spAutoFit/>
          </a:bodyPr>
          <a:lstStyle/>
          <a:p>
            <a:r>
              <a:rPr lang="en-US" sz="3200" dirty="0" smtClean="0">
                <a:solidFill>
                  <a:srgbClr val="FF0000"/>
                </a:solidFill>
                <a:latin typeface="Times New Roman" pitchFamily="18" charset="0"/>
                <a:cs typeface="Times New Roman" pitchFamily="18" charset="0"/>
                <a:sym typeface="Wingdings"/>
              </a:rPr>
              <a:t>+ N</a:t>
            </a:r>
            <a:r>
              <a:rPr lang="en-US" sz="2400" dirty="0" smtClean="0">
                <a:solidFill>
                  <a:srgbClr val="FF0000"/>
                </a:solidFill>
                <a:latin typeface="Times New Roman" pitchFamily="18" charset="0"/>
                <a:cs typeface="Times New Roman" pitchFamily="18" charset="0"/>
                <a:sym typeface="Wingdings"/>
              </a:rPr>
              <a:t>(s)</a:t>
            </a:r>
            <a:endParaRPr lang="en-US" sz="2400" dirty="0">
              <a:solidFill>
                <a:srgbClr val="FF0000"/>
              </a:solidFill>
              <a:latin typeface="Times New Roman" pitchFamily="18" charset="0"/>
              <a:cs typeface="Times New Roman" pitchFamily="18" charset="0"/>
            </a:endParaRPr>
          </a:p>
        </p:txBody>
      </p:sp>
      <p:sp>
        <p:nvSpPr>
          <p:cNvPr id="4" name="Rectangle 3"/>
          <p:cNvSpPr/>
          <p:nvPr/>
        </p:nvSpPr>
        <p:spPr>
          <a:xfrm>
            <a:off x="4876800" y="1738745"/>
            <a:ext cx="4191000" cy="1158627"/>
          </a:xfrm>
          <a:prstGeom prst="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7848600" y="1323110"/>
            <a:ext cx="457200" cy="716209"/>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286500" y="1323110"/>
            <a:ext cx="2247900" cy="829929"/>
          </a:xfrm>
          <a:prstGeom prst="straightConnector1">
            <a:avLst/>
          </a:prstGeom>
          <a:ln>
            <a:solidFill>
              <a:srgbClr val="66003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580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circle(in)">
                                      <p:cBhvr>
                                        <p:cTn id="52" dur="20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500"/>
                                        <p:tgtEl>
                                          <p:spTgt spid="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500"/>
                                        <p:tgtEl>
                                          <p:spTgt spid="3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fade">
                                      <p:cBhvr>
                                        <p:cTn id="72" dur="500"/>
                                        <p:tgtEl>
                                          <p:spTgt spid="4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500"/>
                                        <p:tgtEl>
                                          <p:spTgt spid="4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fade">
                                      <p:cBhvr>
                                        <p:cTn id="8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3" grpId="0"/>
      <p:bldP spid="44" grpId="0"/>
      <p:bldP spid="45" grpId="0"/>
      <p:bldP spid="51" grpId="0"/>
      <p:bldP spid="19" grpId="0" animBg="1"/>
      <p:bldP spid="20" grpId="0"/>
      <p:bldP spid="21" grpId="0"/>
      <p:bldP spid="22" grpId="0"/>
      <p:bldP spid="23" grpId="0"/>
      <p:bldP spid="24" grpId="0"/>
      <p:bldP spid="25" grpId="0"/>
      <p:bldP spid="26"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76200"/>
            <a:ext cx="5638800" cy="523220"/>
          </a:xfrm>
          <a:prstGeom prst="rect">
            <a:avLst/>
          </a:prstGeom>
          <a:noFill/>
        </p:spPr>
        <p:txBody>
          <a:bodyPr wrap="square" rtlCol="0">
            <a:spAutoFit/>
          </a:bodyPr>
          <a:lstStyle/>
          <a:p>
            <a:pPr algn="ctr"/>
            <a:r>
              <a:rPr lang="en-US" sz="2800" b="1" dirty="0" smtClean="0">
                <a:solidFill>
                  <a:srgbClr val="FF0000"/>
                </a:solidFill>
                <a:latin typeface="Times New Roman" pitchFamily="18" charset="0"/>
                <a:cs typeface="Times New Roman" pitchFamily="18" charset="0"/>
              </a:rPr>
              <a:t>PRACTICE TEST 2</a:t>
            </a:r>
            <a:endParaRPr lang="en-US" sz="2800" b="1" dirty="0">
              <a:solidFill>
                <a:srgbClr val="FF0000"/>
              </a:solidFill>
              <a:latin typeface="Times New Roman" pitchFamily="18" charset="0"/>
              <a:cs typeface="Times New Roman" pitchFamily="18" charset="0"/>
            </a:endParaRP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8644" cy="938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32"/>
          <p:cNvSpPr txBox="1"/>
          <p:nvPr/>
        </p:nvSpPr>
        <p:spPr>
          <a:xfrm>
            <a:off x="76200" y="1018310"/>
            <a:ext cx="7772400" cy="461665"/>
          </a:xfrm>
          <a:prstGeom prst="rect">
            <a:avLst/>
          </a:prstGeom>
          <a:noFill/>
        </p:spPr>
        <p:txBody>
          <a:bodyPr wrap="square" rtlCol="0">
            <a:spAutoFit/>
          </a:bodyPr>
          <a:lstStyle/>
          <a:p>
            <a:r>
              <a:rPr lang="en-US" sz="2400" dirty="0">
                <a:latin typeface="Times New Roman" pitchFamily="18" charset="0"/>
                <a:cs typeface="Times New Roman" pitchFamily="18" charset="0"/>
              </a:rPr>
              <a:t>26. It is not necessary for you to finish all your work today.</a:t>
            </a:r>
          </a:p>
        </p:txBody>
      </p:sp>
      <p:sp>
        <p:nvSpPr>
          <p:cNvPr id="36" name="TextBox 35"/>
          <p:cNvSpPr txBox="1"/>
          <p:nvPr/>
        </p:nvSpPr>
        <p:spPr>
          <a:xfrm>
            <a:off x="76200" y="1941640"/>
            <a:ext cx="5295900" cy="461665"/>
          </a:xfrm>
          <a:prstGeom prst="rect">
            <a:avLst/>
          </a:prstGeom>
          <a:noFill/>
        </p:spPr>
        <p:txBody>
          <a:bodyPr wrap="square" rtlCol="0">
            <a:spAutoFit/>
          </a:bodyPr>
          <a:lstStyle/>
          <a:p>
            <a:r>
              <a:rPr lang="en-US" sz="2400" dirty="0">
                <a:latin typeface="Times New Roman" pitchFamily="18" charset="0"/>
                <a:cs typeface="Times New Roman" pitchFamily="18" charset="0"/>
              </a:rPr>
              <a:t>27, How much are these rackets</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37" name="TextBox 36"/>
          <p:cNvSpPr txBox="1"/>
          <p:nvPr/>
        </p:nvSpPr>
        <p:spPr>
          <a:xfrm>
            <a:off x="76200" y="2403305"/>
            <a:ext cx="62484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sym typeface="Wingdings"/>
              </a:rPr>
              <a:t></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How much do </a:t>
            </a:r>
            <a:r>
              <a:rPr lang="en-US" sz="2400" dirty="0" smtClean="0">
                <a:latin typeface="Times New Roman" pitchFamily="18" charset="0"/>
                <a:cs typeface="Times New Roman" pitchFamily="18" charset="0"/>
              </a:rPr>
              <a:t>____________________.</a:t>
            </a:r>
            <a:endParaRPr lang="en-US" sz="2400" dirty="0">
              <a:latin typeface="Times New Roman" pitchFamily="18" charset="0"/>
              <a:cs typeface="Times New Roman" pitchFamily="18" charset="0"/>
            </a:endParaRPr>
          </a:p>
        </p:txBody>
      </p:sp>
      <p:sp>
        <p:nvSpPr>
          <p:cNvPr id="38" name="TextBox 37"/>
          <p:cNvSpPr txBox="1"/>
          <p:nvPr/>
        </p:nvSpPr>
        <p:spPr>
          <a:xfrm>
            <a:off x="152400" y="1479974"/>
            <a:ext cx="89916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sym typeface="Wingdings"/>
              </a:rPr>
              <a:t></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You don’t have </a:t>
            </a:r>
          </a:p>
        </p:txBody>
      </p:sp>
      <p:sp>
        <p:nvSpPr>
          <p:cNvPr id="39" name="TextBox 38"/>
          <p:cNvSpPr txBox="1"/>
          <p:nvPr/>
        </p:nvSpPr>
        <p:spPr>
          <a:xfrm>
            <a:off x="2362200" y="2403304"/>
            <a:ext cx="3009900" cy="461665"/>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These rackets cost?</a:t>
            </a:r>
            <a:endParaRPr lang="en-US" sz="2400" dirty="0">
              <a:latin typeface="Times New Roman" pitchFamily="18" charset="0"/>
              <a:cs typeface="Times New Roman" pitchFamily="18" charset="0"/>
            </a:endParaRPr>
          </a:p>
        </p:txBody>
      </p:sp>
      <p:sp>
        <p:nvSpPr>
          <p:cNvPr id="40" name="TextBox 39"/>
          <p:cNvSpPr txBox="1"/>
          <p:nvPr/>
        </p:nvSpPr>
        <p:spPr>
          <a:xfrm>
            <a:off x="76200" y="2878824"/>
            <a:ext cx="8991600" cy="984885"/>
          </a:xfrm>
          <a:prstGeom prst="rect">
            <a:avLst/>
          </a:prstGeom>
          <a:noFill/>
        </p:spPr>
        <p:txBody>
          <a:bodyPr wrap="square" rtlCol="0">
            <a:spAutoFit/>
          </a:bodyPr>
          <a:lstStyle/>
          <a:p>
            <a:pPr>
              <a:spcBef>
                <a:spcPts val="600"/>
              </a:spcBef>
              <a:spcAft>
                <a:spcPts val="600"/>
              </a:spcAft>
            </a:pPr>
            <a:r>
              <a:rPr lang="en-US" sz="2400" dirty="0">
                <a:latin typeface="Times New Roman" pitchFamily="18" charset="0"/>
                <a:cs typeface="Times New Roman" pitchFamily="18" charset="0"/>
              </a:rPr>
              <a:t>What’s the matter with your car</a:t>
            </a:r>
            <a:r>
              <a:rPr lang="en-US" sz="2400" dirty="0" smtClean="0">
                <a:latin typeface="Times New Roman" pitchFamily="18" charset="0"/>
                <a:cs typeface="Times New Roman" pitchFamily="18" charset="0"/>
              </a:rPr>
              <a:t>?</a:t>
            </a:r>
          </a:p>
          <a:p>
            <a:pPr>
              <a:spcBef>
                <a:spcPts val="600"/>
              </a:spcBef>
              <a:spcAft>
                <a:spcPts val="600"/>
              </a:spcAft>
            </a:pPr>
            <a:r>
              <a:rPr lang="en-US" sz="2400" dirty="0" smtClean="0">
                <a:latin typeface="Times New Roman" pitchFamily="18" charset="0"/>
                <a:cs typeface="Times New Roman" pitchFamily="18" charset="0"/>
                <a:sym typeface="Wingdings"/>
              </a:rPr>
              <a:t></a:t>
            </a:r>
            <a:r>
              <a:rPr lang="en-US" sz="2400" dirty="0" smtClean="0">
                <a:latin typeface="Times New Roman" pitchFamily="18" charset="0"/>
                <a:cs typeface="Times New Roman" pitchFamily="18" charset="0"/>
              </a:rPr>
              <a:t> What _________________________</a:t>
            </a:r>
            <a:endParaRPr lang="en-US" sz="2400" dirty="0">
              <a:latin typeface="Times New Roman" pitchFamily="18" charset="0"/>
              <a:cs typeface="Times New Roman" pitchFamily="18" charset="0"/>
            </a:endParaRPr>
          </a:p>
        </p:txBody>
      </p:sp>
      <p:sp>
        <p:nvSpPr>
          <p:cNvPr id="41" name="TextBox 40"/>
          <p:cNvSpPr txBox="1"/>
          <p:nvPr/>
        </p:nvSpPr>
        <p:spPr>
          <a:xfrm>
            <a:off x="0" y="3820935"/>
            <a:ext cx="9144000" cy="984885"/>
          </a:xfrm>
          <a:prstGeom prst="rect">
            <a:avLst/>
          </a:prstGeom>
          <a:noFill/>
        </p:spPr>
        <p:txBody>
          <a:bodyPr wrap="square" rtlCol="0">
            <a:spAutoFit/>
          </a:bodyPr>
          <a:lstStyle/>
          <a:p>
            <a:pPr>
              <a:spcBef>
                <a:spcPts val="600"/>
              </a:spcBef>
              <a:spcAft>
                <a:spcPts val="600"/>
              </a:spcAft>
            </a:pPr>
            <a:r>
              <a:rPr lang="en-US" sz="2400" dirty="0">
                <a:latin typeface="Times New Roman" pitchFamily="18" charset="0"/>
                <a:cs typeface="Times New Roman" pitchFamily="18" charset="0"/>
              </a:rPr>
              <a:t>29, My mother can cook very </a:t>
            </a:r>
            <a:r>
              <a:rPr lang="en-US" sz="2400" dirty="0" smtClean="0">
                <a:latin typeface="Times New Roman" pitchFamily="18" charset="0"/>
                <a:cs typeface="Times New Roman" pitchFamily="18" charset="0"/>
              </a:rPr>
              <a:t>well</a:t>
            </a:r>
          </a:p>
          <a:p>
            <a:pPr>
              <a:spcBef>
                <a:spcPts val="600"/>
              </a:spcBef>
              <a:spcAft>
                <a:spcPts val="600"/>
              </a:spcAft>
            </a:pPr>
            <a:r>
              <a:rPr lang="en-US" sz="2400" spc="-30" dirty="0" smtClean="0">
                <a:latin typeface="Times New Roman" pitchFamily="18" charset="0"/>
                <a:cs typeface="Times New Roman" pitchFamily="18" charset="0"/>
                <a:sym typeface="Wingdings"/>
              </a:rPr>
              <a:t></a:t>
            </a:r>
            <a:r>
              <a:rPr lang="en-US" sz="2400" spc="-30" dirty="0" smtClean="0">
                <a:latin typeface="Times New Roman" pitchFamily="18" charset="0"/>
                <a:cs typeface="Times New Roman" pitchFamily="18" charset="0"/>
              </a:rPr>
              <a:t> My mother is_______________________________</a:t>
            </a:r>
            <a:endParaRPr lang="en-US" sz="2400" spc="-30" dirty="0">
              <a:latin typeface="Times New Roman" pitchFamily="18" charset="0"/>
              <a:cs typeface="Times New Roman" pitchFamily="18" charset="0"/>
            </a:endParaRPr>
          </a:p>
        </p:txBody>
      </p:sp>
      <p:sp>
        <p:nvSpPr>
          <p:cNvPr id="42" name="TextBox 41"/>
          <p:cNvSpPr txBox="1"/>
          <p:nvPr/>
        </p:nvSpPr>
        <p:spPr>
          <a:xfrm>
            <a:off x="166255" y="4895627"/>
            <a:ext cx="6920345" cy="907941"/>
          </a:xfrm>
          <a:prstGeom prst="rect">
            <a:avLst/>
          </a:prstGeom>
          <a:noFill/>
        </p:spPr>
        <p:txBody>
          <a:bodyPr wrap="square" rtlCol="0">
            <a:spAutoFit/>
          </a:bodyPr>
          <a:lstStyle/>
          <a:p>
            <a:r>
              <a:rPr lang="en-US" sz="2400" dirty="0">
                <a:latin typeface="Times New Roman" pitchFamily="18" charset="0"/>
                <a:cs typeface="Times New Roman" pitchFamily="18" charset="0"/>
              </a:rPr>
              <a:t>30. We should get up early everyday.</a:t>
            </a:r>
          </a:p>
          <a:p>
            <a:pPr>
              <a:spcBef>
                <a:spcPts val="600"/>
              </a:spcBef>
              <a:spcAft>
                <a:spcPts val="600"/>
              </a:spcAft>
            </a:pPr>
            <a:r>
              <a:rPr lang="en-US" sz="2400" dirty="0" smtClean="0">
                <a:latin typeface="Times New Roman" pitchFamily="18" charset="0"/>
                <a:cs typeface="Times New Roman" pitchFamily="18" charset="0"/>
                <a:sym typeface="Wingdings"/>
              </a:rPr>
              <a:t></a:t>
            </a:r>
            <a:r>
              <a:rPr lang="en-US" sz="2400" dirty="0" smtClean="0">
                <a:latin typeface="Times New Roman" pitchFamily="18" charset="0"/>
                <a:cs typeface="Times New Roman" pitchFamily="18" charset="0"/>
              </a:rPr>
              <a:t> We had _________________________________ </a:t>
            </a:r>
            <a:r>
              <a:rPr lang="en-US" sz="2400" dirty="0">
                <a:latin typeface="Times New Roman" pitchFamily="18" charset="0"/>
                <a:cs typeface="Times New Roman" pitchFamily="18" charset="0"/>
              </a:rPr>
              <a:t>.</a:t>
            </a:r>
          </a:p>
        </p:txBody>
      </p:sp>
      <p:sp>
        <p:nvSpPr>
          <p:cNvPr id="43" name="TextBox 42"/>
          <p:cNvSpPr txBox="1"/>
          <p:nvPr/>
        </p:nvSpPr>
        <p:spPr>
          <a:xfrm>
            <a:off x="1524000" y="3424535"/>
            <a:ext cx="3848100" cy="461665"/>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is wrong with your car?</a:t>
            </a:r>
            <a:endParaRPr lang="en-US" sz="2400" dirty="0">
              <a:solidFill>
                <a:srgbClr val="FF0000"/>
              </a:solidFill>
              <a:latin typeface="Times New Roman" pitchFamily="18" charset="0"/>
              <a:cs typeface="Times New Roman" pitchFamily="18" charset="0"/>
            </a:endParaRPr>
          </a:p>
        </p:txBody>
      </p:sp>
      <p:sp>
        <p:nvSpPr>
          <p:cNvPr id="44" name="TextBox 43"/>
          <p:cNvSpPr txBox="1"/>
          <p:nvPr/>
        </p:nvSpPr>
        <p:spPr>
          <a:xfrm>
            <a:off x="2209800" y="4313377"/>
            <a:ext cx="2438400" cy="461665"/>
          </a:xfrm>
          <a:prstGeom prst="rect">
            <a:avLst/>
          </a:prstGeom>
          <a:noFill/>
        </p:spPr>
        <p:txBody>
          <a:bodyPr wrap="square" rtlCol="0">
            <a:spAutoFit/>
          </a:bodyPr>
          <a:lstStyle/>
          <a:p>
            <a:r>
              <a:rPr lang="en-US" sz="2400" spc="-30" dirty="0" smtClean="0">
                <a:solidFill>
                  <a:srgbClr val="FF0000"/>
                </a:solidFill>
                <a:latin typeface="Times New Roman" pitchFamily="18" charset="0"/>
                <a:cs typeface="Times New Roman" pitchFamily="18" charset="0"/>
              </a:rPr>
              <a:t>is a good cook.</a:t>
            </a:r>
            <a:endParaRPr lang="en-US" sz="2400" spc="-30" dirty="0">
              <a:solidFill>
                <a:srgbClr val="FF0000"/>
              </a:solidFill>
              <a:latin typeface="Times New Roman" pitchFamily="18" charset="0"/>
              <a:cs typeface="Times New Roman" pitchFamily="18" charset="0"/>
            </a:endParaRPr>
          </a:p>
        </p:txBody>
      </p:sp>
      <p:sp>
        <p:nvSpPr>
          <p:cNvPr id="45" name="TextBox 44"/>
          <p:cNvSpPr txBox="1"/>
          <p:nvPr/>
        </p:nvSpPr>
        <p:spPr>
          <a:xfrm>
            <a:off x="1676400" y="5281045"/>
            <a:ext cx="4419600" cy="461665"/>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better get up early everyday</a:t>
            </a:r>
            <a:endParaRPr lang="en-US" sz="2400" dirty="0">
              <a:latin typeface="Times New Roman" pitchFamily="18" charset="0"/>
              <a:cs typeface="Times New Roman" pitchFamily="18" charset="0"/>
            </a:endParaRPr>
          </a:p>
        </p:txBody>
      </p:sp>
      <p:sp>
        <p:nvSpPr>
          <p:cNvPr id="50" name="TextBox 49"/>
          <p:cNvSpPr txBox="1"/>
          <p:nvPr/>
        </p:nvSpPr>
        <p:spPr>
          <a:xfrm>
            <a:off x="914400" y="304800"/>
            <a:ext cx="8305800" cy="830997"/>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II. Finish each sentence so that it means the same as the sentence before it.</a:t>
            </a:r>
            <a:endParaRPr lang="en-US" sz="2400" dirty="0">
              <a:latin typeface="Times New Roman" pitchFamily="18" charset="0"/>
              <a:cs typeface="Times New Roman" pitchFamily="18" charset="0"/>
            </a:endParaRPr>
          </a:p>
        </p:txBody>
      </p:sp>
      <p:sp>
        <p:nvSpPr>
          <p:cNvPr id="51" name="TextBox 50"/>
          <p:cNvSpPr txBox="1"/>
          <p:nvPr/>
        </p:nvSpPr>
        <p:spPr>
          <a:xfrm>
            <a:off x="2611580" y="1479974"/>
            <a:ext cx="3941620" cy="461665"/>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sym typeface="Wingdings"/>
              </a:rPr>
              <a:t>to finish all your work today.</a:t>
            </a:r>
            <a:endParaRPr lang="en-US" sz="2400" dirty="0">
              <a:solidFill>
                <a:srgbClr val="FF0000"/>
              </a:solidFill>
              <a:latin typeface="Times New Roman" pitchFamily="18" charset="0"/>
              <a:cs typeface="Times New Roman" pitchFamily="18" charset="0"/>
            </a:endParaRPr>
          </a:p>
        </p:txBody>
      </p:sp>
      <p:sp>
        <p:nvSpPr>
          <p:cNvPr id="17" name="TextBox 16"/>
          <p:cNvSpPr txBox="1"/>
          <p:nvPr/>
        </p:nvSpPr>
        <p:spPr>
          <a:xfrm>
            <a:off x="5638800" y="1941638"/>
            <a:ext cx="35814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How </a:t>
            </a:r>
            <a:r>
              <a:rPr lang="en-US" sz="2400" dirty="0">
                <a:latin typeface="Times New Roman" pitchFamily="18" charset="0"/>
                <a:cs typeface="Times New Roman" pitchFamily="18" charset="0"/>
              </a:rPr>
              <a:t>much </a:t>
            </a:r>
            <a:r>
              <a:rPr lang="en-US" sz="2400" dirty="0">
                <a:solidFill>
                  <a:srgbClr val="FF0000"/>
                </a:solidFill>
                <a:latin typeface="Times New Roman" pitchFamily="18" charset="0"/>
                <a:cs typeface="Times New Roman" pitchFamily="18" charset="0"/>
              </a:rPr>
              <a:t>are</a:t>
            </a:r>
            <a:r>
              <a:rPr lang="en-US" sz="2400" dirty="0">
                <a:latin typeface="Times New Roman" pitchFamily="18" charset="0"/>
                <a:cs typeface="Times New Roman" pitchFamily="18" charset="0"/>
              </a:rPr>
              <a:t> </a:t>
            </a:r>
            <a:r>
              <a:rPr lang="en-US" sz="2400" u="sng" dirty="0" smtClean="0">
                <a:latin typeface="Times New Roman" pitchFamily="18" charset="0"/>
                <a:cs typeface="Times New Roman" pitchFamily="18" charset="0"/>
              </a:rPr>
              <a:t>Ns</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18" name="TextBox 17"/>
          <p:cNvSpPr txBox="1"/>
          <p:nvPr/>
        </p:nvSpPr>
        <p:spPr>
          <a:xfrm>
            <a:off x="5638800" y="2403303"/>
            <a:ext cx="35052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How </a:t>
            </a:r>
            <a:r>
              <a:rPr lang="en-US" sz="2400" dirty="0">
                <a:latin typeface="Times New Roman" pitchFamily="18" charset="0"/>
                <a:cs typeface="Times New Roman" pitchFamily="18" charset="0"/>
              </a:rPr>
              <a:t>much </a:t>
            </a:r>
            <a:r>
              <a:rPr lang="en-US" sz="2400" dirty="0">
                <a:solidFill>
                  <a:srgbClr val="FF0000"/>
                </a:solidFill>
                <a:latin typeface="Times New Roman" pitchFamily="18" charset="0"/>
                <a:cs typeface="Times New Roman" pitchFamily="18" charset="0"/>
              </a:rPr>
              <a:t>do</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u="sng" dirty="0" smtClean="0">
                <a:latin typeface="Times New Roman" pitchFamily="18" charset="0"/>
                <a:cs typeface="Times New Roman" pitchFamily="18" charset="0"/>
              </a:rPr>
              <a:t>Ns</a:t>
            </a:r>
            <a:r>
              <a:rPr lang="en-US" sz="2400" dirty="0" smtClean="0">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cost</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9" name="TextBox 18"/>
          <p:cNvSpPr txBox="1"/>
          <p:nvPr/>
        </p:nvSpPr>
        <p:spPr>
          <a:xfrm>
            <a:off x="5638800" y="2834337"/>
            <a:ext cx="34290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How </a:t>
            </a:r>
            <a:r>
              <a:rPr lang="en-US" sz="2400" dirty="0">
                <a:latin typeface="Times New Roman" pitchFamily="18" charset="0"/>
                <a:cs typeface="Times New Roman" pitchFamily="18" charset="0"/>
              </a:rPr>
              <a:t>much </a:t>
            </a:r>
            <a:r>
              <a:rPr lang="en-US" sz="2400" dirty="0" smtClean="0">
                <a:solidFill>
                  <a:srgbClr val="FF0000"/>
                </a:solidFill>
                <a:latin typeface="Times New Roman" pitchFamily="18" charset="0"/>
                <a:cs typeface="Times New Roman" pitchFamily="18" charset="0"/>
              </a:rPr>
              <a:t>is</a:t>
            </a:r>
            <a:r>
              <a:rPr lang="en-US" sz="2400" dirty="0" smtClean="0">
                <a:latin typeface="Times New Roman" pitchFamily="18" charset="0"/>
                <a:cs typeface="Times New Roman" pitchFamily="18" charset="0"/>
              </a:rPr>
              <a:t>      </a:t>
            </a:r>
            <a:r>
              <a:rPr lang="en-US" sz="2400" u="sng" dirty="0" smtClean="0">
                <a:latin typeface="Times New Roman" pitchFamily="18" charset="0"/>
                <a:cs typeface="Times New Roman" pitchFamily="18" charset="0"/>
              </a:rPr>
              <a:t>N</a:t>
            </a:r>
            <a:r>
              <a:rPr lang="en-US" sz="2400" dirty="0" smtClean="0">
                <a:latin typeface="Times New Roman" pitchFamily="18" charset="0"/>
                <a:cs typeface="Times New Roman" pitchFamily="18" charset="0"/>
              </a:rPr>
              <a:t> ? </a:t>
            </a:r>
            <a:endParaRPr lang="en-US" sz="2400" dirty="0">
              <a:latin typeface="Times New Roman" pitchFamily="18" charset="0"/>
              <a:cs typeface="Times New Roman" pitchFamily="18" charset="0"/>
            </a:endParaRPr>
          </a:p>
        </p:txBody>
      </p:sp>
      <p:sp>
        <p:nvSpPr>
          <p:cNvPr id="20" name="TextBox 19"/>
          <p:cNvSpPr txBox="1"/>
          <p:nvPr/>
        </p:nvSpPr>
        <p:spPr>
          <a:xfrm>
            <a:off x="5638800" y="3296002"/>
            <a:ext cx="35052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How </a:t>
            </a:r>
            <a:r>
              <a:rPr lang="en-US" sz="2400" dirty="0">
                <a:latin typeface="Times New Roman" pitchFamily="18" charset="0"/>
                <a:cs typeface="Times New Roman" pitchFamily="18" charset="0"/>
              </a:rPr>
              <a:t>much </a:t>
            </a:r>
            <a:r>
              <a:rPr lang="en-US" sz="2400" dirty="0" smtClean="0">
                <a:solidFill>
                  <a:srgbClr val="FF0000"/>
                </a:solidFill>
                <a:latin typeface="Times New Roman" pitchFamily="18" charset="0"/>
                <a:cs typeface="Times New Roman" pitchFamily="18" charset="0"/>
              </a:rPr>
              <a:t>does</a:t>
            </a:r>
            <a:r>
              <a:rPr lang="en-US" sz="2400" dirty="0" smtClean="0">
                <a:latin typeface="Times New Roman" pitchFamily="18" charset="0"/>
                <a:cs typeface="Times New Roman" pitchFamily="18" charset="0"/>
              </a:rPr>
              <a:t> </a:t>
            </a:r>
            <a:r>
              <a:rPr lang="en-US" sz="2400" u="sng" dirty="0" smtClean="0">
                <a:latin typeface="Times New Roman" pitchFamily="18" charset="0"/>
                <a:cs typeface="Times New Roman" pitchFamily="18" charset="0"/>
              </a:rPr>
              <a:t>N</a:t>
            </a:r>
            <a:r>
              <a:rPr lang="en-US" sz="2400" dirty="0" smtClean="0">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cost</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3" name="Rectangle 2"/>
          <p:cNvSpPr/>
          <p:nvPr/>
        </p:nvSpPr>
        <p:spPr>
          <a:xfrm>
            <a:off x="5600700" y="1941638"/>
            <a:ext cx="3467100" cy="19445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847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500"/>
                                        <p:tgtEl>
                                          <p:spTgt spid="4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3" grpId="0"/>
      <p:bldP spid="44" grpId="0"/>
      <p:bldP spid="45" grpId="0"/>
      <p:bldP spid="51" grpId="0"/>
      <p:bldP spid="17" grpId="0"/>
      <p:bldP spid="18" grpId="0"/>
      <p:bldP spid="19" grpId="0"/>
      <p:bldP spid="20" grpId="0"/>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76200"/>
            <a:ext cx="5638800" cy="523220"/>
          </a:xfrm>
          <a:prstGeom prst="rect">
            <a:avLst/>
          </a:prstGeom>
          <a:noFill/>
        </p:spPr>
        <p:txBody>
          <a:bodyPr wrap="square" rtlCol="0">
            <a:spAutoFit/>
          </a:bodyPr>
          <a:lstStyle/>
          <a:p>
            <a:pPr algn="ctr"/>
            <a:r>
              <a:rPr lang="en-US" sz="2800" b="1" dirty="0" smtClean="0">
                <a:solidFill>
                  <a:srgbClr val="FF0000"/>
                </a:solidFill>
                <a:latin typeface="Times New Roman" pitchFamily="18" charset="0"/>
                <a:cs typeface="Times New Roman" pitchFamily="18" charset="0"/>
              </a:rPr>
              <a:t>PRACTICE TEST 2</a:t>
            </a:r>
            <a:endParaRPr lang="en-US" sz="2800" b="1" dirty="0">
              <a:solidFill>
                <a:srgbClr val="FF0000"/>
              </a:solidFill>
              <a:latin typeface="Times New Roman" pitchFamily="18" charset="0"/>
              <a:cs typeface="Times New Roman" pitchFamily="18" charset="0"/>
            </a:endParaRP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8644" cy="938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32"/>
          <p:cNvSpPr txBox="1"/>
          <p:nvPr/>
        </p:nvSpPr>
        <p:spPr>
          <a:xfrm>
            <a:off x="893618" y="1479975"/>
            <a:ext cx="1163782" cy="830997"/>
          </a:xfrm>
          <a:prstGeom prst="rect">
            <a:avLst/>
          </a:prstGeom>
          <a:noFill/>
        </p:spPr>
        <p:txBody>
          <a:bodyPr wrap="square" rtlCol="0">
            <a:spAutoFit/>
          </a:bodyPr>
          <a:lstStyle/>
          <a:p>
            <a:r>
              <a:rPr lang="en-US" sz="4800" dirty="0" smtClean="0">
                <a:latin typeface="Times New Roman" pitchFamily="18" charset="0"/>
                <a:cs typeface="Times New Roman" pitchFamily="18" charset="0"/>
              </a:rPr>
              <a:t>S +</a:t>
            </a:r>
            <a:endParaRPr lang="en-US" sz="4800" dirty="0">
              <a:latin typeface="Times New Roman" pitchFamily="18" charset="0"/>
              <a:cs typeface="Times New Roman" pitchFamily="18" charset="0"/>
            </a:endParaRPr>
          </a:p>
        </p:txBody>
      </p:sp>
      <p:sp>
        <p:nvSpPr>
          <p:cNvPr id="50" name="TextBox 49"/>
          <p:cNvSpPr txBox="1"/>
          <p:nvPr/>
        </p:nvSpPr>
        <p:spPr>
          <a:xfrm>
            <a:off x="914400" y="388203"/>
            <a:ext cx="8305800" cy="830997"/>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Should = had better: </a:t>
            </a:r>
            <a:r>
              <a:rPr lang="en-US" sz="2400" b="1" dirty="0" err="1" smtClean="0">
                <a:latin typeface="Times New Roman" pitchFamily="18" charset="0"/>
                <a:cs typeface="Times New Roman" pitchFamily="18" charset="0"/>
              </a:rPr>
              <a:t>được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dùng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để</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khuyên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ai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đó</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hoặc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không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làm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gì</a:t>
            </a:r>
            <a:endParaRPr lang="en-US" sz="2400" dirty="0">
              <a:latin typeface="Times New Roman" pitchFamily="18" charset="0"/>
              <a:cs typeface="Times New Roman" pitchFamily="18" charset="0"/>
            </a:endParaRPr>
          </a:p>
        </p:txBody>
      </p:sp>
      <p:sp>
        <p:nvSpPr>
          <p:cNvPr id="18" name="TextBox 17"/>
          <p:cNvSpPr txBox="1"/>
          <p:nvPr/>
        </p:nvSpPr>
        <p:spPr>
          <a:xfrm>
            <a:off x="2209800" y="1423961"/>
            <a:ext cx="2209800"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should  </a:t>
            </a:r>
            <a:endParaRPr lang="en-US" sz="3200" dirty="0">
              <a:latin typeface="Times New Roman" pitchFamily="18" charset="0"/>
              <a:cs typeface="Times New Roman" pitchFamily="18" charset="0"/>
            </a:endParaRPr>
          </a:p>
        </p:txBody>
      </p:sp>
      <p:sp>
        <p:nvSpPr>
          <p:cNvPr id="19" name="TextBox 18"/>
          <p:cNvSpPr txBox="1"/>
          <p:nvPr/>
        </p:nvSpPr>
        <p:spPr>
          <a:xfrm>
            <a:off x="2209800" y="1910735"/>
            <a:ext cx="2209800"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had better  </a:t>
            </a:r>
            <a:endParaRPr lang="en-US" sz="3200" dirty="0">
              <a:latin typeface="Times New Roman" pitchFamily="18" charset="0"/>
              <a:cs typeface="Times New Roman" pitchFamily="18" charset="0"/>
            </a:endParaRPr>
          </a:p>
        </p:txBody>
      </p:sp>
      <p:sp>
        <p:nvSpPr>
          <p:cNvPr id="20" name="TextBox 19"/>
          <p:cNvSpPr txBox="1"/>
          <p:nvPr/>
        </p:nvSpPr>
        <p:spPr>
          <a:xfrm>
            <a:off x="4627418" y="1495236"/>
            <a:ext cx="1163782" cy="830997"/>
          </a:xfrm>
          <a:prstGeom prst="rect">
            <a:avLst/>
          </a:prstGeom>
          <a:noFill/>
        </p:spPr>
        <p:txBody>
          <a:bodyPr wrap="square" rtlCol="0">
            <a:spAutoFit/>
          </a:bodyPr>
          <a:lstStyle/>
          <a:p>
            <a:r>
              <a:rPr lang="en-US" sz="4800" dirty="0" smtClean="0">
                <a:latin typeface="Times New Roman" pitchFamily="18" charset="0"/>
                <a:cs typeface="Times New Roman" pitchFamily="18" charset="0"/>
              </a:rPr>
              <a:t>+ V</a:t>
            </a:r>
            <a:endParaRPr lang="en-US" sz="4800" dirty="0">
              <a:latin typeface="Times New Roman" pitchFamily="18" charset="0"/>
              <a:cs typeface="Times New Roman" pitchFamily="18" charset="0"/>
            </a:endParaRPr>
          </a:p>
        </p:txBody>
      </p:sp>
      <p:sp>
        <p:nvSpPr>
          <p:cNvPr id="21" name="TextBox 20"/>
          <p:cNvSpPr txBox="1"/>
          <p:nvPr/>
        </p:nvSpPr>
        <p:spPr>
          <a:xfrm>
            <a:off x="5999018" y="1495236"/>
            <a:ext cx="1163782" cy="830997"/>
          </a:xfrm>
          <a:prstGeom prst="rect">
            <a:avLst/>
          </a:prstGeom>
          <a:noFill/>
        </p:spPr>
        <p:txBody>
          <a:bodyPr wrap="square" rtlCol="0">
            <a:spAutoFit/>
          </a:bodyPr>
          <a:lstStyle/>
          <a:p>
            <a:r>
              <a:rPr lang="en-US" sz="4800" dirty="0" smtClean="0">
                <a:latin typeface="Times New Roman" pitchFamily="18" charset="0"/>
                <a:cs typeface="Times New Roman" pitchFamily="18" charset="0"/>
              </a:rPr>
              <a:t>+ O</a:t>
            </a:r>
            <a:endParaRPr lang="en-US" sz="4800" dirty="0">
              <a:latin typeface="Times New Roman" pitchFamily="18" charset="0"/>
              <a:cs typeface="Times New Roman" pitchFamily="18" charset="0"/>
            </a:endParaRPr>
          </a:p>
        </p:txBody>
      </p:sp>
      <p:sp>
        <p:nvSpPr>
          <p:cNvPr id="22" name="TextBox 21"/>
          <p:cNvSpPr txBox="1"/>
          <p:nvPr/>
        </p:nvSpPr>
        <p:spPr>
          <a:xfrm>
            <a:off x="713509" y="3124200"/>
            <a:ext cx="8201891"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You should do your homework before going to school.</a:t>
            </a:r>
            <a:endParaRPr lang="en-US" sz="2400" dirty="0">
              <a:latin typeface="Times New Roman" pitchFamily="18" charset="0"/>
              <a:cs typeface="Times New Roman" pitchFamily="18" charset="0"/>
            </a:endParaRPr>
          </a:p>
        </p:txBody>
      </p:sp>
      <p:sp>
        <p:nvSpPr>
          <p:cNvPr id="23" name="TextBox 22"/>
          <p:cNvSpPr txBox="1"/>
          <p:nvPr/>
        </p:nvSpPr>
        <p:spPr>
          <a:xfrm>
            <a:off x="713509" y="3840171"/>
            <a:ext cx="8201891"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You had better do your homework before going to school.</a:t>
            </a:r>
            <a:endParaRPr lang="en-US" sz="2400" dirty="0">
              <a:latin typeface="Times New Roman" pitchFamily="18" charset="0"/>
              <a:cs typeface="Times New Roman" pitchFamily="18" charset="0"/>
            </a:endParaRPr>
          </a:p>
        </p:txBody>
      </p:sp>
      <p:sp>
        <p:nvSpPr>
          <p:cNvPr id="3" name="Rectangle 2"/>
          <p:cNvSpPr/>
          <p:nvPr/>
        </p:nvSpPr>
        <p:spPr>
          <a:xfrm>
            <a:off x="469322" y="1295400"/>
            <a:ext cx="8141278"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13510" y="3133590"/>
            <a:ext cx="8201891"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You should </a:t>
            </a:r>
            <a:r>
              <a:rPr lang="en-US" sz="2400" dirty="0" smtClean="0">
                <a:solidFill>
                  <a:srgbClr val="FF0000"/>
                </a:solidFill>
                <a:latin typeface="Times New Roman" pitchFamily="18" charset="0"/>
                <a:cs typeface="Times New Roman" pitchFamily="18" charset="0"/>
              </a:rPr>
              <a:t>do</a:t>
            </a:r>
            <a:r>
              <a:rPr lang="en-US" sz="2400" dirty="0" smtClean="0">
                <a:latin typeface="Times New Roman" pitchFamily="18" charset="0"/>
                <a:cs typeface="Times New Roman" pitchFamily="18" charset="0"/>
              </a:rPr>
              <a:t> your homework before going to school.</a:t>
            </a:r>
            <a:endParaRPr lang="en-US" sz="2400" dirty="0">
              <a:latin typeface="Times New Roman" pitchFamily="18" charset="0"/>
              <a:cs typeface="Times New Roman" pitchFamily="18" charset="0"/>
            </a:endParaRPr>
          </a:p>
        </p:txBody>
      </p:sp>
      <p:sp>
        <p:nvSpPr>
          <p:cNvPr id="26" name="TextBox 25"/>
          <p:cNvSpPr txBox="1"/>
          <p:nvPr/>
        </p:nvSpPr>
        <p:spPr>
          <a:xfrm>
            <a:off x="713510" y="3835706"/>
            <a:ext cx="8201891"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You had better </a:t>
            </a:r>
            <a:r>
              <a:rPr lang="en-US" sz="2400" dirty="0" smtClean="0">
                <a:solidFill>
                  <a:srgbClr val="FF0000"/>
                </a:solidFill>
                <a:latin typeface="Times New Roman" pitchFamily="18" charset="0"/>
                <a:cs typeface="Times New Roman" pitchFamily="18" charset="0"/>
              </a:rPr>
              <a:t>do</a:t>
            </a:r>
            <a:r>
              <a:rPr lang="en-US" sz="2400" dirty="0" smtClean="0">
                <a:latin typeface="Times New Roman" pitchFamily="18" charset="0"/>
                <a:cs typeface="Times New Roman" pitchFamily="18" charset="0"/>
              </a:rPr>
              <a:t> your homework before going to school.</a:t>
            </a:r>
            <a:endParaRPr lang="en-US" sz="2400" dirty="0">
              <a:latin typeface="Times New Roman" pitchFamily="18" charset="0"/>
              <a:cs typeface="Times New Roman" pitchFamily="18" charset="0"/>
            </a:endParaRPr>
          </a:p>
        </p:txBody>
      </p:sp>
      <p:sp>
        <p:nvSpPr>
          <p:cNvPr id="27" name="TextBox 26"/>
          <p:cNvSpPr txBox="1"/>
          <p:nvPr/>
        </p:nvSpPr>
        <p:spPr>
          <a:xfrm>
            <a:off x="713510" y="4509655"/>
            <a:ext cx="8201891"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You should </a:t>
            </a:r>
            <a:r>
              <a:rPr lang="en-US" sz="2400" u="sng" dirty="0" smtClean="0">
                <a:solidFill>
                  <a:srgbClr val="000099"/>
                </a:solidFill>
                <a:latin typeface="Times New Roman" pitchFamily="18" charset="0"/>
                <a:cs typeface="Times New Roman" pitchFamily="18" charset="0"/>
              </a:rPr>
              <a:t>no</a:t>
            </a:r>
            <a:r>
              <a:rPr lang="en-US" sz="2400" dirty="0" smtClean="0">
                <a:solidFill>
                  <a:srgbClr val="000099"/>
                </a:solidFill>
                <a:latin typeface="Times New Roman" pitchFamily="18" charset="0"/>
                <a:cs typeface="Times New Roman" pitchFamily="18" charset="0"/>
              </a:rPr>
              <a:t>t </a:t>
            </a:r>
            <a:r>
              <a:rPr lang="en-US" sz="2400" dirty="0" smtClean="0">
                <a:solidFill>
                  <a:srgbClr val="FF0000"/>
                </a:solidFill>
                <a:latin typeface="Times New Roman" pitchFamily="18" charset="0"/>
                <a:cs typeface="Times New Roman" pitchFamily="18" charset="0"/>
              </a:rPr>
              <a:t>do</a:t>
            </a:r>
            <a:r>
              <a:rPr lang="en-US" sz="2400" dirty="0" smtClean="0">
                <a:latin typeface="Times New Roman" pitchFamily="18" charset="0"/>
                <a:cs typeface="Times New Roman" pitchFamily="18" charset="0"/>
              </a:rPr>
              <a:t> your homework before going to school.</a:t>
            </a:r>
            <a:endParaRPr lang="en-US" sz="2400" dirty="0">
              <a:latin typeface="Times New Roman" pitchFamily="18" charset="0"/>
              <a:cs typeface="Times New Roman" pitchFamily="18" charset="0"/>
            </a:endParaRPr>
          </a:p>
        </p:txBody>
      </p:sp>
      <p:sp>
        <p:nvSpPr>
          <p:cNvPr id="28" name="TextBox 27"/>
          <p:cNvSpPr txBox="1"/>
          <p:nvPr/>
        </p:nvSpPr>
        <p:spPr>
          <a:xfrm>
            <a:off x="713510" y="5211771"/>
            <a:ext cx="8201891"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You had better </a:t>
            </a:r>
            <a:r>
              <a:rPr lang="en-US" sz="2400" u="sng" dirty="0" smtClean="0">
                <a:solidFill>
                  <a:srgbClr val="000099"/>
                </a:solidFill>
                <a:latin typeface="Times New Roman" pitchFamily="18" charset="0"/>
                <a:cs typeface="Times New Roman" pitchFamily="18" charset="0"/>
              </a:rPr>
              <a:t>no</a:t>
            </a:r>
            <a:r>
              <a:rPr lang="en-US" sz="2400" u="sng" dirty="0" smtClean="0">
                <a:latin typeface="Times New Roman" pitchFamily="18" charset="0"/>
                <a:cs typeface="Times New Roman" pitchFamily="18" charset="0"/>
              </a:rPr>
              <a:t>t</a:t>
            </a:r>
            <a:r>
              <a:rPr lang="en-US" sz="2400" dirty="0" smtClean="0">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do</a:t>
            </a:r>
            <a:r>
              <a:rPr lang="en-US" sz="2400" dirty="0" smtClean="0">
                <a:latin typeface="Times New Roman" pitchFamily="18" charset="0"/>
                <a:cs typeface="Times New Roman" pitchFamily="18" charset="0"/>
              </a:rPr>
              <a:t> your homework before going to school.</a:t>
            </a:r>
            <a:endParaRPr lang="en-US" sz="2400" dirty="0">
              <a:latin typeface="Times New Roman" pitchFamily="18" charset="0"/>
              <a:cs typeface="Times New Roman" pitchFamily="18" charset="0"/>
            </a:endParaRPr>
          </a:p>
        </p:txBody>
      </p:sp>
      <p:sp>
        <p:nvSpPr>
          <p:cNvPr id="29" name="TextBox 28"/>
          <p:cNvSpPr txBox="1"/>
          <p:nvPr/>
        </p:nvSpPr>
        <p:spPr>
          <a:xfrm>
            <a:off x="3962400" y="1603085"/>
            <a:ext cx="775855" cy="584775"/>
          </a:xfrm>
          <a:prstGeom prst="rect">
            <a:avLst/>
          </a:prstGeom>
          <a:noFill/>
        </p:spPr>
        <p:txBody>
          <a:bodyPr wrap="square" rtlCol="0">
            <a:spAutoFit/>
          </a:bodyPr>
          <a:lstStyle/>
          <a:p>
            <a:r>
              <a:rPr lang="en-US" sz="3200" dirty="0" smtClean="0">
                <a:solidFill>
                  <a:srgbClr val="000099"/>
                </a:solidFill>
                <a:latin typeface="Times New Roman" pitchFamily="18" charset="0"/>
                <a:cs typeface="Times New Roman" pitchFamily="18" charset="0"/>
              </a:rPr>
              <a:t>not </a:t>
            </a:r>
            <a:endParaRPr lang="en-US" sz="3200" dirty="0">
              <a:solidFill>
                <a:srgbClr val="000099"/>
              </a:solidFill>
              <a:latin typeface="Times New Roman" pitchFamily="18" charset="0"/>
              <a:cs typeface="Times New Roman" pitchFamily="18" charset="0"/>
            </a:endParaRPr>
          </a:p>
        </p:txBody>
      </p:sp>
    </p:spTree>
    <p:extLst>
      <p:ext uri="{BB962C8B-B14F-4D97-AF65-F5344CB8AC3E}">
        <p14:creationId xmlns:p14="http://schemas.microsoft.com/office/powerpoint/2010/main" val="352777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circle(in)">
                                      <p:cBhvr>
                                        <p:cTn id="17" dur="2000"/>
                                        <p:tgtEl>
                                          <p:spTgt spid="25"/>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circle(in)">
                                      <p:cBhvr>
                                        <p:cTn id="20" dur="2000"/>
                                        <p:tgtEl>
                                          <p:spTgt spid="26"/>
                                        </p:tgtEl>
                                      </p:cBhvr>
                                    </p:animEffect>
                                  </p:childTnLst>
                                </p:cTn>
                              </p:par>
                              <p:par>
                                <p:cTn id="21" presetID="10" presetClass="exit" presetSubtype="0" fill="hold" grpId="1" nodeType="withEffect">
                                  <p:stCondLst>
                                    <p:cond delay="0"/>
                                  </p:stCondLst>
                                  <p:childTnLst>
                                    <p:animEffect transition="out" filter="fade">
                                      <p:cBhvr>
                                        <p:cTn id="22" dur="500"/>
                                        <p:tgtEl>
                                          <p:spTgt spid="22"/>
                                        </p:tgtEl>
                                      </p:cBhvr>
                                    </p:animEffect>
                                    <p:set>
                                      <p:cBhvr>
                                        <p:cTn id="23" dur="1" fill="hold">
                                          <p:stCondLst>
                                            <p:cond delay="499"/>
                                          </p:stCondLst>
                                        </p:cTn>
                                        <p:tgtEl>
                                          <p:spTgt spid="22"/>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23"/>
                                        </p:tgtEl>
                                      </p:cBhvr>
                                    </p:animEffect>
                                    <p:set>
                                      <p:cBhvr>
                                        <p:cTn id="26" dur="1" fill="hold">
                                          <p:stCondLst>
                                            <p:cond delay="499"/>
                                          </p:stCondLst>
                                        </p:cTn>
                                        <p:tgtEl>
                                          <p:spTgt spid="2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500"/>
                                        <p:tgtEl>
                                          <p:spTgt spid="3"/>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circle(in)">
                                      <p:cBhvr>
                                        <p:cTn id="61" dur="2000"/>
                                        <p:tgtEl>
                                          <p:spTgt spid="27"/>
                                        </p:tgtEl>
                                      </p:cBhvr>
                                    </p:animEffect>
                                  </p:childTnLst>
                                </p:cTn>
                              </p:par>
                              <p:par>
                                <p:cTn id="62" presetID="6" presetClass="entr" presetSubtype="16" fill="hold" grpId="0"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circle(in)">
                                      <p:cBhvr>
                                        <p:cTn id="64" dur="20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8" grpId="0"/>
      <p:bldP spid="19" grpId="0"/>
      <p:bldP spid="20" grpId="0"/>
      <p:bldP spid="21" grpId="0"/>
      <p:bldP spid="22" grpId="0"/>
      <p:bldP spid="22" grpId="1"/>
      <p:bldP spid="23" grpId="0"/>
      <p:bldP spid="23" grpId="1"/>
      <p:bldP spid="3" grpId="0" animBg="1"/>
      <p:bldP spid="25" grpId="0"/>
      <p:bldP spid="26"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0"/>
            <a:ext cx="5638800" cy="523220"/>
          </a:xfrm>
          <a:prstGeom prst="rect">
            <a:avLst/>
          </a:prstGeom>
          <a:noFill/>
        </p:spPr>
        <p:txBody>
          <a:bodyPr wrap="square" rtlCol="0">
            <a:spAutoFit/>
          </a:bodyPr>
          <a:lstStyle/>
          <a:p>
            <a:pPr algn="ctr"/>
            <a:r>
              <a:rPr lang="en-US" sz="2800" b="1" dirty="0" smtClean="0">
                <a:solidFill>
                  <a:srgbClr val="FF0000"/>
                </a:solidFill>
                <a:latin typeface="Times New Roman" pitchFamily="18" charset="0"/>
                <a:cs typeface="Times New Roman" pitchFamily="18" charset="0"/>
              </a:rPr>
              <a:t>PRACTICE TEST 2</a:t>
            </a:r>
            <a:endParaRPr lang="en-US" sz="2800" b="1" dirty="0">
              <a:solidFill>
                <a:srgbClr val="FF0000"/>
              </a:solidFill>
              <a:latin typeface="Times New Roman" pitchFamily="18" charset="0"/>
              <a:cs typeface="Times New Roman" pitchFamily="18" charset="0"/>
            </a:endParaRP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8644" cy="938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6200" y="914400"/>
            <a:ext cx="8915400" cy="830997"/>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IP. Complete </a:t>
            </a:r>
            <a:r>
              <a:rPr lang="en-US" sz="2400" b="1" dirty="0">
                <a:latin typeface="Times New Roman" pitchFamily="18" charset="0"/>
                <a:cs typeface="Times New Roman" pitchFamily="18" charset="0"/>
              </a:rPr>
              <a:t>the funny story with the Past Simple of the verbs in brackets</a:t>
            </a:r>
            <a:r>
              <a:rPr lang="en-US" sz="2400" b="1"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4" name="TextBox 3"/>
          <p:cNvSpPr txBox="1"/>
          <p:nvPr/>
        </p:nvSpPr>
        <p:spPr>
          <a:xfrm>
            <a:off x="76200" y="1629841"/>
            <a:ext cx="9144000" cy="4154984"/>
          </a:xfrm>
          <a:prstGeom prst="rect">
            <a:avLst/>
          </a:prstGeom>
          <a:noFill/>
        </p:spPr>
        <p:txBody>
          <a:bodyPr wrap="square" rtlCol="0">
            <a:spAutoFit/>
          </a:bodyPr>
          <a:lstStyle/>
          <a:p>
            <a:r>
              <a:rPr lang="en-US" sz="2400" dirty="0">
                <a:latin typeface="Times New Roman" pitchFamily="18" charset="0"/>
                <a:cs typeface="Times New Roman" pitchFamily="18" charset="0"/>
              </a:rPr>
              <a:t>It (31. be)</a:t>
            </a:r>
            <a:r>
              <a:rPr lang="en-US" sz="2400" u="sng" dirty="0">
                <a:latin typeface="Times New Roman" pitchFamily="18" charset="0"/>
                <a:cs typeface="Times New Roman" pitchFamily="18" charset="0"/>
              </a:rPr>
              <a:t>	 </a:t>
            </a:r>
            <a:r>
              <a:rPr lang="en-US" sz="2400" u="sng"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Sunday, the day of the big game. The players (32. </a:t>
            </a:r>
            <a:r>
              <a:rPr lang="en-US" sz="2400" dirty="0" smtClean="0">
                <a:latin typeface="Times New Roman" pitchFamily="18" charset="0"/>
                <a:cs typeface="Times New Roman" pitchFamily="18" charset="0"/>
              </a:rPr>
              <a:t>arrive)_________  early</a:t>
            </a:r>
            <a:r>
              <a:rPr lang="en-US" sz="2400" dirty="0">
                <a:latin typeface="Times New Roman" pitchFamily="18" charset="0"/>
                <a:cs typeface="Times New Roman" pitchFamily="18" charset="0"/>
              </a:rPr>
              <a:t>. They (33. be)</a:t>
            </a:r>
            <a:r>
              <a:rPr lang="en-US" sz="2400" u="sng" dirty="0">
                <a:latin typeface="Times New Roman" pitchFamily="18" charset="0"/>
                <a:cs typeface="Times New Roman" pitchFamily="18" charset="0"/>
              </a:rPr>
              <a:t> 		</a:t>
            </a:r>
            <a:r>
              <a:rPr lang="en-US" sz="2400" dirty="0">
                <a:latin typeface="Times New Roman" pitchFamily="18" charset="0"/>
                <a:cs typeface="Times New Roman" pitchFamily="18" charset="0"/>
              </a:rPr>
              <a:t>excited. Everyone (34. want)</a:t>
            </a:r>
            <a:r>
              <a:rPr lang="en-US" sz="2400" u="sng" dirty="0">
                <a:latin typeface="Times New Roman" pitchFamily="18" charset="0"/>
                <a:cs typeface="Times New Roman" pitchFamily="18" charset="0"/>
              </a:rPr>
              <a:t> 		</a:t>
            </a:r>
            <a:r>
              <a:rPr lang="en-US" sz="2400" dirty="0">
                <a:latin typeface="Times New Roman" pitchFamily="18" charset="0"/>
                <a:cs typeface="Times New Roman" pitchFamily="18" charset="0"/>
              </a:rPr>
              <a:t> to play. </a:t>
            </a:r>
          </a:p>
          <a:p>
            <a:r>
              <a:rPr lang="en-US" sz="2400" dirty="0">
                <a:latin typeface="Times New Roman" pitchFamily="18" charset="0"/>
                <a:cs typeface="Times New Roman" pitchFamily="18" charset="0"/>
              </a:rPr>
              <a:t>	There (35. be)</a:t>
            </a:r>
            <a:r>
              <a:rPr lang="en-US" sz="2400" u="sng" dirty="0">
                <a:latin typeface="Times New Roman" pitchFamily="18" charset="0"/>
                <a:cs typeface="Times New Roman" pitchFamily="18" charset="0"/>
              </a:rPr>
              <a:t> </a:t>
            </a:r>
            <a:r>
              <a:rPr lang="en-US" sz="2400" u="sng" dirty="0" smtClean="0">
                <a:latin typeface="Times New Roman" pitchFamily="18" charset="0"/>
                <a:cs typeface="Times New Roman" pitchFamily="18" charset="0"/>
              </a:rPr>
              <a:t> </a:t>
            </a:r>
            <a:r>
              <a:rPr lang="en-US" sz="2400" u="sng" dirty="0">
                <a:latin typeface="Times New Roman" pitchFamily="18" charset="0"/>
                <a:cs typeface="Times New Roman" pitchFamily="18" charset="0"/>
              </a:rPr>
              <a:t>	</a:t>
            </a:r>
            <a:r>
              <a:rPr lang="en-US" sz="2400" dirty="0">
                <a:latin typeface="Times New Roman" pitchFamily="18" charset="0"/>
                <a:cs typeface="Times New Roman" pitchFamily="18" charset="0"/>
              </a:rPr>
              <a:t> lots of people in the stadium. They (36. wave</a:t>
            </a:r>
            <a:r>
              <a:rPr lang="en-US" sz="2400" dirty="0" smtClean="0">
                <a:latin typeface="Times New Roman" pitchFamily="18" charset="0"/>
                <a:cs typeface="Times New Roman" pitchFamily="18" charset="0"/>
              </a:rPr>
              <a:t>)_ _____ </a:t>
            </a:r>
            <a:r>
              <a:rPr lang="en-US" sz="2400" dirty="0">
                <a:latin typeface="Times New Roman" pitchFamily="18" charset="0"/>
                <a:cs typeface="Times New Roman" pitchFamily="18" charset="0"/>
              </a:rPr>
              <a:t>and (37. cheer)</a:t>
            </a:r>
            <a:r>
              <a:rPr lang="en-US" sz="2400" u="sng" dirty="0">
                <a:latin typeface="Times New Roman" pitchFamily="18" charset="0"/>
                <a:cs typeface="Times New Roman" pitchFamily="18" charset="0"/>
              </a:rPr>
              <a:t> 	</a:t>
            </a:r>
            <a:r>
              <a:rPr lang="en-US" sz="2400" dirty="0">
                <a:latin typeface="Times New Roman" pitchFamily="18" charset="0"/>
                <a:cs typeface="Times New Roman" pitchFamily="18" charset="0"/>
              </a:rPr>
              <a:t>  when the players (38. walk)</a:t>
            </a:r>
            <a:r>
              <a:rPr lang="en-US" sz="2400" u="sng" dirty="0">
                <a:latin typeface="Times New Roman" pitchFamily="18" charset="0"/>
                <a:cs typeface="Times New Roman" pitchFamily="18" charset="0"/>
              </a:rPr>
              <a:t> 		</a:t>
            </a:r>
            <a:r>
              <a:rPr lang="en-US" sz="2400" dirty="0">
                <a:latin typeface="Times New Roman" pitchFamily="18" charset="0"/>
                <a:cs typeface="Times New Roman" pitchFamily="18" charset="0"/>
              </a:rPr>
              <a:t> on to the ground.</a:t>
            </a:r>
          </a:p>
          <a:p>
            <a:r>
              <a:rPr lang="en-US" sz="2400" dirty="0">
                <a:latin typeface="Times New Roman" pitchFamily="18" charset="0"/>
                <a:cs typeface="Times New Roman" pitchFamily="18" charset="0"/>
              </a:rPr>
              <a:t>	The referee (39. call)</a:t>
            </a:r>
            <a:r>
              <a:rPr lang="en-US" sz="2400" u="sng" dirty="0">
                <a:latin typeface="Times New Roman" pitchFamily="18" charset="0"/>
                <a:cs typeface="Times New Roman" pitchFamily="18" charset="0"/>
              </a:rPr>
              <a:t> 		</a:t>
            </a:r>
            <a:r>
              <a:rPr lang="en-US" sz="2400" dirty="0">
                <a:latin typeface="Times New Roman" pitchFamily="18" charset="0"/>
                <a:cs typeface="Times New Roman" pitchFamily="18" charset="0"/>
              </a:rPr>
              <a:t> the captains to the middle. The referee (40. ask)</a:t>
            </a:r>
            <a:r>
              <a:rPr lang="en-US" sz="2400" u="sng" dirty="0">
                <a:latin typeface="Times New Roman" pitchFamily="18" charset="0"/>
                <a:cs typeface="Times New Roman" pitchFamily="18" charset="0"/>
              </a:rPr>
              <a:t> 	</a:t>
            </a:r>
            <a:r>
              <a:rPr lang="en-US" sz="2400" u="sng"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"Where is the ball?" Nobody (41. answer)</a:t>
            </a:r>
            <a:r>
              <a:rPr lang="en-US" sz="2400" u="sng"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All the players (42. look) </a:t>
            </a:r>
            <a:r>
              <a:rPr lang="en-US" sz="2400" u="sng" dirty="0">
                <a:latin typeface="Times New Roman" pitchFamily="18" charset="0"/>
                <a:cs typeface="Times New Roman" pitchFamily="18" charset="0"/>
              </a:rPr>
              <a:t>		</a:t>
            </a:r>
            <a:r>
              <a:rPr lang="en-US" sz="2400" dirty="0">
                <a:latin typeface="Times New Roman" pitchFamily="18" charset="0"/>
                <a:cs typeface="Times New Roman" pitchFamily="18" charset="0"/>
              </a:rPr>
              <a:t> at the ground. There (43. be)</a:t>
            </a:r>
            <a:r>
              <a:rPr lang="en-US" sz="2400" u="sng" dirty="0">
                <a:latin typeface="Times New Roman" pitchFamily="18" charset="0"/>
                <a:cs typeface="Times New Roman" pitchFamily="18" charset="0"/>
              </a:rPr>
              <a:t>  </a:t>
            </a:r>
            <a:r>
              <a:rPr lang="en-US" sz="2400" u="sng" dirty="0" smtClean="0">
                <a:latin typeface="Times New Roman" pitchFamily="18" charset="0"/>
                <a:cs typeface="Times New Roman" pitchFamily="18" charset="0"/>
              </a:rPr>
              <a:t>    </a:t>
            </a:r>
            <a:r>
              <a:rPr lang="en-US" sz="2400" u="sng" dirty="0">
                <a:latin typeface="Times New Roman" pitchFamily="18" charset="0"/>
                <a:cs typeface="Times New Roman" pitchFamily="18" charset="0"/>
              </a:rPr>
              <a:t>	</a:t>
            </a:r>
            <a:r>
              <a:rPr lang="en-US" sz="2400" u="sng"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no ball. The referee (44. cancel)</a:t>
            </a:r>
            <a:r>
              <a:rPr lang="en-US" sz="2400" u="sng" dirty="0">
                <a:latin typeface="Times New Roman" pitchFamily="18" charset="0"/>
                <a:cs typeface="Times New Roman" pitchFamily="18" charset="0"/>
              </a:rPr>
              <a:t> 		</a:t>
            </a:r>
            <a:r>
              <a:rPr lang="en-US" sz="2400" dirty="0">
                <a:latin typeface="Times New Roman" pitchFamily="18" charset="0"/>
                <a:cs typeface="Times New Roman" pitchFamily="18" charset="0"/>
              </a:rPr>
              <a:t> the game.</a:t>
            </a:r>
          </a:p>
        </p:txBody>
      </p:sp>
      <p:sp>
        <p:nvSpPr>
          <p:cNvPr id="12" name="TextBox 11"/>
          <p:cNvSpPr txBox="1"/>
          <p:nvPr/>
        </p:nvSpPr>
        <p:spPr>
          <a:xfrm>
            <a:off x="1143000" y="1629841"/>
            <a:ext cx="1524000" cy="461665"/>
          </a:xfrm>
          <a:prstGeom prst="rect">
            <a:avLst/>
          </a:prstGeom>
          <a:noFill/>
        </p:spPr>
        <p:txBody>
          <a:bodyPr wrap="square" rtlCol="0">
            <a:spAutoFit/>
          </a:bodyPr>
          <a:lstStyle/>
          <a:p>
            <a:pPr algn="ctr"/>
            <a:r>
              <a:rPr lang="en-US" sz="2400" dirty="0" smtClean="0">
                <a:solidFill>
                  <a:srgbClr val="FF0000"/>
                </a:solidFill>
                <a:latin typeface="Times New Roman" pitchFamily="18" charset="0"/>
                <a:cs typeface="Times New Roman" pitchFamily="18" charset="0"/>
                <a:sym typeface="Wingdings" pitchFamily="2" charset="2"/>
              </a:rPr>
              <a:t>was</a:t>
            </a:r>
            <a:endParaRPr lang="en-US" sz="2400" dirty="0">
              <a:solidFill>
                <a:srgbClr val="FF0000"/>
              </a:solidFill>
              <a:latin typeface="Times New Roman" pitchFamily="18" charset="0"/>
              <a:cs typeface="Times New Roman" pitchFamily="18" charset="0"/>
            </a:endParaRPr>
          </a:p>
        </p:txBody>
      </p:sp>
      <p:sp>
        <p:nvSpPr>
          <p:cNvPr id="28" name="TextBox 27"/>
          <p:cNvSpPr txBox="1"/>
          <p:nvPr/>
        </p:nvSpPr>
        <p:spPr>
          <a:xfrm>
            <a:off x="938644" y="2036086"/>
            <a:ext cx="1524000" cy="461665"/>
          </a:xfrm>
          <a:prstGeom prst="rect">
            <a:avLst/>
          </a:prstGeom>
          <a:noFill/>
        </p:spPr>
        <p:txBody>
          <a:bodyPr wrap="square" rtlCol="0">
            <a:spAutoFit/>
          </a:bodyPr>
          <a:lstStyle/>
          <a:p>
            <a:pPr algn="ctr"/>
            <a:r>
              <a:rPr lang="en-US" sz="2400" dirty="0" smtClean="0">
                <a:solidFill>
                  <a:srgbClr val="FF0000"/>
                </a:solidFill>
                <a:latin typeface="Times New Roman" pitchFamily="18" charset="0"/>
                <a:cs typeface="Times New Roman" pitchFamily="18" charset="0"/>
                <a:sym typeface="Wingdings" pitchFamily="2" charset="2"/>
              </a:rPr>
              <a:t>arrived</a:t>
            </a:r>
            <a:endParaRPr lang="en-US" sz="2400" dirty="0">
              <a:solidFill>
                <a:srgbClr val="FF0000"/>
              </a:solidFill>
              <a:latin typeface="Times New Roman" pitchFamily="18" charset="0"/>
              <a:cs typeface="Times New Roman" pitchFamily="18" charset="0"/>
            </a:endParaRPr>
          </a:p>
        </p:txBody>
      </p:sp>
      <p:sp>
        <p:nvSpPr>
          <p:cNvPr id="29" name="TextBox 28"/>
          <p:cNvSpPr txBox="1"/>
          <p:nvPr/>
        </p:nvSpPr>
        <p:spPr>
          <a:xfrm>
            <a:off x="4876800" y="2008375"/>
            <a:ext cx="1524000" cy="461665"/>
          </a:xfrm>
          <a:prstGeom prst="rect">
            <a:avLst/>
          </a:prstGeom>
          <a:noFill/>
        </p:spPr>
        <p:txBody>
          <a:bodyPr wrap="square" rtlCol="0">
            <a:spAutoFit/>
          </a:bodyPr>
          <a:lstStyle/>
          <a:p>
            <a:pPr algn="ctr"/>
            <a:r>
              <a:rPr lang="en-US" sz="2400" dirty="0" smtClean="0">
                <a:solidFill>
                  <a:srgbClr val="FF0000"/>
                </a:solidFill>
                <a:latin typeface="Times New Roman" pitchFamily="18" charset="0"/>
                <a:cs typeface="Times New Roman" pitchFamily="18" charset="0"/>
                <a:sym typeface="Wingdings" pitchFamily="2" charset="2"/>
              </a:rPr>
              <a:t>were</a:t>
            </a:r>
            <a:endParaRPr lang="en-US" sz="2400" dirty="0">
              <a:solidFill>
                <a:srgbClr val="FF0000"/>
              </a:solidFill>
              <a:latin typeface="Times New Roman" pitchFamily="18" charset="0"/>
              <a:cs typeface="Times New Roman" pitchFamily="18" charset="0"/>
            </a:endParaRPr>
          </a:p>
        </p:txBody>
      </p:sp>
      <p:sp>
        <p:nvSpPr>
          <p:cNvPr id="32" name="TextBox 31"/>
          <p:cNvSpPr txBox="1"/>
          <p:nvPr/>
        </p:nvSpPr>
        <p:spPr>
          <a:xfrm>
            <a:off x="1371600" y="2362200"/>
            <a:ext cx="1524000" cy="461665"/>
          </a:xfrm>
          <a:prstGeom prst="rect">
            <a:avLst/>
          </a:prstGeom>
          <a:noFill/>
        </p:spPr>
        <p:txBody>
          <a:bodyPr wrap="square" rtlCol="0">
            <a:spAutoFit/>
          </a:bodyPr>
          <a:lstStyle/>
          <a:p>
            <a:pPr algn="ctr"/>
            <a:r>
              <a:rPr lang="en-US" sz="2400" dirty="0" smtClean="0">
                <a:solidFill>
                  <a:srgbClr val="FF0000"/>
                </a:solidFill>
                <a:latin typeface="Times New Roman" pitchFamily="18" charset="0"/>
                <a:cs typeface="Times New Roman" pitchFamily="18" charset="0"/>
                <a:sym typeface="Wingdings" pitchFamily="2" charset="2"/>
              </a:rPr>
              <a:t>wanted</a:t>
            </a:r>
            <a:endParaRPr lang="en-US" sz="2400" dirty="0">
              <a:solidFill>
                <a:srgbClr val="FF0000"/>
              </a:solidFill>
              <a:latin typeface="Times New Roman" pitchFamily="18" charset="0"/>
              <a:cs typeface="Times New Roman" pitchFamily="18" charset="0"/>
            </a:endParaRPr>
          </a:p>
        </p:txBody>
      </p:sp>
      <p:sp>
        <p:nvSpPr>
          <p:cNvPr id="33" name="TextBox 32"/>
          <p:cNvSpPr txBox="1"/>
          <p:nvPr/>
        </p:nvSpPr>
        <p:spPr>
          <a:xfrm>
            <a:off x="860714" y="3117275"/>
            <a:ext cx="1196686" cy="461665"/>
          </a:xfrm>
          <a:prstGeom prst="rect">
            <a:avLst/>
          </a:prstGeom>
          <a:noFill/>
        </p:spPr>
        <p:txBody>
          <a:bodyPr wrap="square" rtlCol="0">
            <a:spAutoFit/>
          </a:bodyPr>
          <a:lstStyle/>
          <a:p>
            <a:pPr algn="ctr"/>
            <a:r>
              <a:rPr lang="en-US" sz="2400" dirty="0" smtClean="0">
                <a:solidFill>
                  <a:srgbClr val="FF0000"/>
                </a:solidFill>
                <a:latin typeface="Times New Roman" pitchFamily="18" charset="0"/>
                <a:cs typeface="Times New Roman" pitchFamily="18" charset="0"/>
                <a:sym typeface="Wingdings" pitchFamily="2" charset="2"/>
              </a:rPr>
              <a:t>waved</a:t>
            </a:r>
            <a:endParaRPr lang="en-US" sz="2400" dirty="0">
              <a:solidFill>
                <a:srgbClr val="FF0000"/>
              </a:solidFill>
              <a:latin typeface="Times New Roman" pitchFamily="18" charset="0"/>
              <a:cs typeface="Times New Roman" pitchFamily="18" charset="0"/>
            </a:endParaRPr>
          </a:p>
        </p:txBody>
      </p:sp>
      <p:sp>
        <p:nvSpPr>
          <p:cNvPr id="34" name="TextBox 33"/>
          <p:cNvSpPr txBox="1"/>
          <p:nvPr/>
        </p:nvSpPr>
        <p:spPr>
          <a:xfrm>
            <a:off x="3680114" y="3117275"/>
            <a:ext cx="1196686" cy="461665"/>
          </a:xfrm>
          <a:prstGeom prst="rect">
            <a:avLst/>
          </a:prstGeom>
          <a:noFill/>
        </p:spPr>
        <p:txBody>
          <a:bodyPr wrap="square" rtlCol="0">
            <a:spAutoFit/>
          </a:bodyPr>
          <a:lstStyle/>
          <a:p>
            <a:pPr algn="ctr"/>
            <a:r>
              <a:rPr lang="en-US" sz="2400" dirty="0" smtClean="0">
                <a:solidFill>
                  <a:srgbClr val="FF0000"/>
                </a:solidFill>
                <a:latin typeface="Times New Roman" pitchFamily="18" charset="0"/>
                <a:cs typeface="Times New Roman" pitchFamily="18" charset="0"/>
                <a:sym typeface="Wingdings" pitchFamily="2" charset="2"/>
              </a:rPr>
              <a:t>cheered</a:t>
            </a:r>
            <a:endParaRPr lang="en-US" sz="2400" dirty="0">
              <a:solidFill>
                <a:srgbClr val="FF0000"/>
              </a:solidFill>
              <a:latin typeface="Times New Roman" pitchFamily="18" charset="0"/>
              <a:cs typeface="Times New Roman" pitchFamily="18" charset="0"/>
            </a:endParaRPr>
          </a:p>
        </p:txBody>
      </p:sp>
      <p:sp>
        <p:nvSpPr>
          <p:cNvPr id="35" name="TextBox 34"/>
          <p:cNvSpPr txBox="1"/>
          <p:nvPr/>
        </p:nvSpPr>
        <p:spPr>
          <a:xfrm>
            <a:off x="-46759" y="3424535"/>
            <a:ext cx="1196686" cy="461665"/>
          </a:xfrm>
          <a:prstGeom prst="rect">
            <a:avLst/>
          </a:prstGeom>
          <a:noFill/>
        </p:spPr>
        <p:txBody>
          <a:bodyPr wrap="square" rtlCol="0">
            <a:spAutoFit/>
          </a:bodyPr>
          <a:lstStyle/>
          <a:p>
            <a:pPr algn="ctr"/>
            <a:r>
              <a:rPr lang="en-US" sz="2400" dirty="0" smtClean="0">
                <a:solidFill>
                  <a:srgbClr val="FF0000"/>
                </a:solidFill>
                <a:latin typeface="Times New Roman" pitchFamily="18" charset="0"/>
                <a:cs typeface="Times New Roman" pitchFamily="18" charset="0"/>
                <a:sym typeface="Wingdings" pitchFamily="2" charset="2"/>
              </a:rPr>
              <a:t>walked</a:t>
            </a:r>
            <a:endParaRPr lang="en-US" sz="2400" dirty="0">
              <a:solidFill>
                <a:srgbClr val="FF0000"/>
              </a:solidFill>
              <a:latin typeface="Times New Roman" pitchFamily="18" charset="0"/>
              <a:cs typeface="Times New Roman" pitchFamily="18" charset="0"/>
            </a:endParaRPr>
          </a:p>
        </p:txBody>
      </p:sp>
      <p:sp>
        <p:nvSpPr>
          <p:cNvPr id="36" name="TextBox 35"/>
          <p:cNvSpPr txBox="1"/>
          <p:nvPr/>
        </p:nvSpPr>
        <p:spPr>
          <a:xfrm>
            <a:off x="3505200" y="3810000"/>
            <a:ext cx="1196686" cy="461665"/>
          </a:xfrm>
          <a:prstGeom prst="rect">
            <a:avLst/>
          </a:prstGeom>
          <a:noFill/>
        </p:spPr>
        <p:txBody>
          <a:bodyPr wrap="square" rtlCol="0">
            <a:spAutoFit/>
          </a:bodyPr>
          <a:lstStyle/>
          <a:p>
            <a:pPr algn="ctr"/>
            <a:r>
              <a:rPr lang="en-US" sz="2400" dirty="0" smtClean="0">
                <a:solidFill>
                  <a:srgbClr val="FF0000"/>
                </a:solidFill>
                <a:latin typeface="Times New Roman" pitchFamily="18" charset="0"/>
                <a:cs typeface="Times New Roman" pitchFamily="18" charset="0"/>
                <a:sym typeface="Wingdings" pitchFamily="2" charset="2"/>
              </a:rPr>
              <a:t>called</a:t>
            </a:r>
            <a:endParaRPr lang="en-US" sz="2400" dirty="0">
              <a:solidFill>
                <a:srgbClr val="FF0000"/>
              </a:solidFill>
              <a:latin typeface="Times New Roman" pitchFamily="18" charset="0"/>
              <a:cs typeface="Times New Roman" pitchFamily="18" charset="0"/>
            </a:endParaRPr>
          </a:p>
        </p:txBody>
      </p:sp>
      <p:sp>
        <p:nvSpPr>
          <p:cNvPr id="37" name="TextBox 36"/>
          <p:cNvSpPr txBox="1"/>
          <p:nvPr/>
        </p:nvSpPr>
        <p:spPr>
          <a:xfrm>
            <a:off x="2003714" y="4191000"/>
            <a:ext cx="1196686" cy="461665"/>
          </a:xfrm>
          <a:prstGeom prst="rect">
            <a:avLst/>
          </a:prstGeom>
          <a:noFill/>
        </p:spPr>
        <p:txBody>
          <a:bodyPr wrap="square" rtlCol="0">
            <a:spAutoFit/>
          </a:bodyPr>
          <a:lstStyle/>
          <a:p>
            <a:pPr algn="ctr"/>
            <a:r>
              <a:rPr lang="en-US" sz="2400" dirty="0" smtClean="0">
                <a:solidFill>
                  <a:srgbClr val="FF0000"/>
                </a:solidFill>
                <a:latin typeface="Times New Roman" pitchFamily="18" charset="0"/>
                <a:cs typeface="Times New Roman" pitchFamily="18" charset="0"/>
                <a:sym typeface="Wingdings" pitchFamily="2" charset="2"/>
              </a:rPr>
              <a:t>asked</a:t>
            </a:r>
            <a:endParaRPr lang="en-US" sz="2400" dirty="0">
              <a:solidFill>
                <a:srgbClr val="FF0000"/>
              </a:solidFill>
              <a:latin typeface="Times New Roman" pitchFamily="18" charset="0"/>
              <a:cs typeface="Times New Roman" pitchFamily="18" charset="0"/>
            </a:endParaRPr>
          </a:p>
        </p:txBody>
      </p:sp>
      <p:sp>
        <p:nvSpPr>
          <p:cNvPr id="38" name="TextBox 37"/>
          <p:cNvSpPr txBox="1"/>
          <p:nvPr/>
        </p:nvSpPr>
        <p:spPr>
          <a:xfrm>
            <a:off x="39830" y="4572000"/>
            <a:ext cx="1660814" cy="461665"/>
          </a:xfrm>
          <a:prstGeom prst="rect">
            <a:avLst/>
          </a:prstGeom>
          <a:noFill/>
        </p:spPr>
        <p:txBody>
          <a:bodyPr wrap="square" rtlCol="0">
            <a:spAutoFit/>
          </a:bodyPr>
          <a:lstStyle/>
          <a:p>
            <a:pPr algn="ctr"/>
            <a:r>
              <a:rPr lang="en-US" sz="2400" dirty="0" smtClean="0">
                <a:solidFill>
                  <a:srgbClr val="FF0000"/>
                </a:solidFill>
                <a:latin typeface="Times New Roman" pitchFamily="18" charset="0"/>
                <a:cs typeface="Times New Roman" pitchFamily="18" charset="0"/>
                <a:sym typeface="Wingdings" pitchFamily="2" charset="2"/>
              </a:rPr>
              <a:t>answered.</a:t>
            </a:r>
            <a:endParaRPr lang="en-US" sz="2400" dirty="0">
              <a:solidFill>
                <a:srgbClr val="FF0000"/>
              </a:solidFill>
              <a:latin typeface="Times New Roman" pitchFamily="18" charset="0"/>
              <a:cs typeface="Times New Roman" pitchFamily="18" charset="0"/>
            </a:endParaRPr>
          </a:p>
        </p:txBody>
      </p:sp>
      <p:sp>
        <p:nvSpPr>
          <p:cNvPr id="39" name="TextBox 38"/>
          <p:cNvSpPr txBox="1"/>
          <p:nvPr/>
        </p:nvSpPr>
        <p:spPr>
          <a:xfrm>
            <a:off x="4169351" y="4900045"/>
            <a:ext cx="1196686" cy="461665"/>
          </a:xfrm>
          <a:prstGeom prst="rect">
            <a:avLst/>
          </a:prstGeom>
          <a:noFill/>
        </p:spPr>
        <p:txBody>
          <a:bodyPr wrap="square" rtlCol="0">
            <a:spAutoFit/>
          </a:bodyPr>
          <a:lstStyle/>
          <a:p>
            <a:pPr algn="ctr"/>
            <a:r>
              <a:rPr lang="en-US" sz="2400" dirty="0" smtClean="0">
                <a:solidFill>
                  <a:srgbClr val="FF0000"/>
                </a:solidFill>
                <a:latin typeface="Times New Roman" pitchFamily="18" charset="0"/>
                <a:cs typeface="Times New Roman" pitchFamily="18" charset="0"/>
                <a:sym typeface="Wingdings" pitchFamily="2" charset="2"/>
              </a:rPr>
              <a:t>looked</a:t>
            </a:r>
            <a:endParaRPr lang="en-US" sz="2400" dirty="0">
              <a:solidFill>
                <a:srgbClr val="FF0000"/>
              </a:solidFill>
              <a:latin typeface="Times New Roman" pitchFamily="18" charset="0"/>
              <a:cs typeface="Times New Roman" pitchFamily="18" charset="0"/>
            </a:endParaRPr>
          </a:p>
        </p:txBody>
      </p:sp>
      <p:sp>
        <p:nvSpPr>
          <p:cNvPr id="40" name="TextBox 39"/>
          <p:cNvSpPr txBox="1"/>
          <p:nvPr/>
        </p:nvSpPr>
        <p:spPr>
          <a:xfrm>
            <a:off x="304800" y="5281596"/>
            <a:ext cx="1196686" cy="461665"/>
          </a:xfrm>
          <a:prstGeom prst="rect">
            <a:avLst/>
          </a:prstGeom>
          <a:noFill/>
        </p:spPr>
        <p:txBody>
          <a:bodyPr wrap="square" rtlCol="0">
            <a:spAutoFit/>
          </a:bodyPr>
          <a:lstStyle/>
          <a:p>
            <a:pPr algn="ctr"/>
            <a:r>
              <a:rPr lang="en-US" sz="2400" dirty="0" smtClean="0">
                <a:solidFill>
                  <a:srgbClr val="FF0000"/>
                </a:solidFill>
                <a:latin typeface="Times New Roman" pitchFamily="18" charset="0"/>
                <a:cs typeface="Times New Roman" pitchFamily="18" charset="0"/>
                <a:sym typeface="Wingdings" pitchFamily="2" charset="2"/>
              </a:rPr>
              <a:t>was</a:t>
            </a:r>
            <a:endParaRPr lang="en-US" sz="2400" dirty="0">
              <a:solidFill>
                <a:srgbClr val="FF0000"/>
              </a:solidFill>
              <a:latin typeface="Times New Roman" pitchFamily="18" charset="0"/>
              <a:cs typeface="Times New Roman" pitchFamily="18" charset="0"/>
            </a:endParaRPr>
          </a:p>
        </p:txBody>
      </p:sp>
      <p:sp>
        <p:nvSpPr>
          <p:cNvPr id="41" name="TextBox 40"/>
          <p:cNvSpPr txBox="1"/>
          <p:nvPr/>
        </p:nvSpPr>
        <p:spPr>
          <a:xfrm>
            <a:off x="5204114" y="5281595"/>
            <a:ext cx="1349086" cy="461665"/>
          </a:xfrm>
          <a:prstGeom prst="rect">
            <a:avLst/>
          </a:prstGeom>
          <a:noFill/>
        </p:spPr>
        <p:txBody>
          <a:bodyPr wrap="square" rtlCol="0">
            <a:spAutoFit/>
          </a:bodyPr>
          <a:lstStyle/>
          <a:p>
            <a:pPr algn="ctr"/>
            <a:r>
              <a:rPr lang="en-US" sz="2400" dirty="0" smtClean="0">
                <a:solidFill>
                  <a:srgbClr val="FF0000"/>
                </a:solidFill>
                <a:latin typeface="Times New Roman" pitchFamily="18" charset="0"/>
                <a:cs typeface="Times New Roman" pitchFamily="18" charset="0"/>
                <a:sym typeface="Wingdings" pitchFamily="2" charset="2"/>
              </a:rPr>
              <a:t>canceled</a:t>
            </a:r>
            <a:endParaRPr lang="en-US" sz="2400" dirty="0">
              <a:solidFill>
                <a:srgbClr val="FF0000"/>
              </a:solidFill>
              <a:latin typeface="Times New Roman" pitchFamily="18" charset="0"/>
              <a:cs typeface="Times New Roman" pitchFamily="18" charset="0"/>
            </a:endParaRPr>
          </a:p>
        </p:txBody>
      </p:sp>
      <p:sp>
        <p:nvSpPr>
          <p:cNvPr id="42" name="TextBox 41"/>
          <p:cNvSpPr txBox="1"/>
          <p:nvPr/>
        </p:nvSpPr>
        <p:spPr>
          <a:xfrm>
            <a:off x="2482563" y="2708566"/>
            <a:ext cx="1524000" cy="461665"/>
          </a:xfrm>
          <a:prstGeom prst="rect">
            <a:avLst/>
          </a:prstGeom>
          <a:noFill/>
        </p:spPr>
        <p:txBody>
          <a:bodyPr wrap="square" rtlCol="0">
            <a:spAutoFit/>
          </a:bodyPr>
          <a:lstStyle/>
          <a:p>
            <a:pPr algn="ctr"/>
            <a:r>
              <a:rPr lang="en-US" sz="2400" dirty="0" smtClean="0">
                <a:solidFill>
                  <a:srgbClr val="FF0000"/>
                </a:solidFill>
                <a:latin typeface="Times New Roman" pitchFamily="18" charset="0"/>
                <a:cs typeface="Times New Roman" pitchFamily="18" charset="0"/>
                <a:sym typeface="Wingdings" pitchFamily="2" charset="2"/>
              </a:rPr>
              <a:t>were</a:t>
            </a:r>
            <a:endParaRPr lang="en-US" sz="2400" dirty="0">
              <a:solidFill>
                <a:srgbClr val="FF0000"/>
              </a:solidFill>
              <a:latin typeface="Times New Roman" pitchFamily="18" charset="0"/>
              <a:cs typeface="Times New Roman" pitchFamily="18" charset="0"/>
            </a:endParaRPr>
          </a:p>
        </p:txBody>
      </p:sp>
      <p:sp>
        <p:nvSpPr>
          <p:cNvPr id="6" name="5-Point Star 5">
            <a:hlinkClick r:id="rId3" action="ppaction://hlinksldjump"/>
          </p:cNvPr>
          <p:cNvSpPr/>
          <p:nvPr/>
        </p:nvSpPr>
        <p:spPr>
          <a:xfrm>
            <a:off x="8458200" y="0"/>
            <a:ext cx="533400" cy="5232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1066800" y="457200"/>
            <a:ext cx="7620000" cy="461665"/>
          </a:xfrm>
          <a:prstGeom prst="rect">
            <a:avLst/>
          </a:prstGeom>
          <a:noFill/>
        </p:spPr>
        <p:txBody>
          <a:bodyPr wrap="square" rtlCol="0">
            <a:spAutoFit/>
          </a:bodyPr>
          <a:lstStyle/>
          <a:p>
            <a:pPr algn="just"/>
            <a:r>
              <a:rPr lang="en-US" sz="2400" b="1" dirty="0">
                <a:latin typeface="Times New Roman" pitchFamily="18" charset="0"/>
                <a:cs typeface="Times New Roman" pitchFamily="18" charset="0"/>
              </a:rPr>
              <a:t>PART </a:t>
            </a:r>
            <a:r>
              <a:rPr lang="en-US" sz="2400" b="1" dirty="0" smtClean="0">
                <a:latin typeface="Times New Roman" pitchFamily="18" charset="0"/>
                <a:cs typeface="Times New Roman" pitchFamily="18" charset="0"/>
              </a:rPr>
              <a:t>2. </a:t>
            </a:r>
            <a:r>
              <a:rPr lang="en-US" sz="2400" b="1" dirty="0">
                <a:latin typeface="Times New Roman" pitchFamily="18" charset="0"/>
                <a:cs typeface="Times New Roman" pitchFamily="18" charset="0"/>
              </a:rPr>
              <a:t>VOCABULARY &amp; GRAMMAR</a:t>
            </a:r>
            <a:r>
              <a:rPr lang="en-US" sz="2400" b="1"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51305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500"/>
                                        <p:tgtEl>
                                          <p:spTgt spid="3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500"/>
                                        <p:tgtEl>
                                          <p:spTgt spid="3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500"/>
                                        <p:tgtEl>
                                          <p:spTgt spid="3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500"/>
                                        <p:tgtEl>
                                          <p:spTgt spid="4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 grpId="0"/>
      <p:bldP spid="29" grpId="0"/>
      <p:bldP spid="32" grpId="0"/>
      <p:bldP spid="33" grpId="0"/>
      <p:bldP spid="34" grpId="0"/>
      <p:bldP spid="35" grpId="0"/>
      <p:bldP spid="36" grpId="0"/>
      <p:bldP spid="37" grpId="0"/>
      <p:bldP spid="38" grpId="0"/>
      <p:bldP spid="39" grpId="0"/>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76200"/>
            <a:ext cx="5638800" cy="523220"/>
          </a:xfrm>
          <a:prstGeom prst="rect">
            <a:avLst/>
          </a:prstGeom>
          <a:noFill/>
        </p:spPr>
        <p:txBody>
          <a:bodyPr wrap="square" rtlCol="0">
            <a:spAutoFit/>
          </a:bodyPr>
          <a:lstStyle/>
          <a:p>
            <a:pPr algn="ctr"/>
            <a:r>
              <a:rPr lang="en-US" sz="2800" b="1" dirty="0" smtClean="0">
                <a:solidFill>
                  <a:srgbClr val="FF0000"/>
                </a:solidFill>
                <a:latin typeface="Times New Roman" pitchFamily="18" charset="0"/>
                <a:cs typeface="Times New Roman" pitchFamily="18" charset="0"/>
              </a:rPr>
              <a:t>PRACTICE TEST 2</a:t>
            </a:r>
            <a:endParaRPr lang="en-US" sz="2800" b="1" dirty="0">
              <a:solidFill>
                <a:srgbClr val="FF0000"/>
              </a:solidFill>
              <a:latin typeface="Times New Roman" pitchFamily="18" charset="0"/>
              <a:cs typeface="Times New Roman" pitchFamily="18" charset="0"/>
            </a:endParaRPr>
          </a:p>
        </p:txBody>
      </p:sp>
      <p:pic>
        <p:nvPicPr>
          <p:cNvPr id="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38644" cy="938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38644" y="501315"/>
            <a:ext cx="7595756" cy="461665"/>
          </a:xfrm>
          <a:prstGeom prst="rect">
            <a:avLst/>
          </a:prstGeom>
          <a:noFill/>
        </p:spPr>
        <p:txBody>
          <a:bodyPr wrap="square" rtlCol="0">
            <a:spAutoFit/>
          </a:bodyPr>
          <a:lstStyle/>
          <a:p>
            <a:r>
              <a:rPr lang="en-US" sz="2400" b="1" dirty="0">
                <a:latin typeface="Times New Roman" pitchFamily="18" charset="0"/>
                <a:cs typeface="Times New Roman" pitchFamily="18" charset="0"/>
              </a:rPr>
              <a:t>PART </a:t>
            </a:r>
            <a:r>
              <a:rPr lang="en-US" sz="2400" b="1" dirty="0" smtClean="0">
                <a:latin typeface="Times New Roman" pitchFamily="18" charset="0"/>
                <a:cs typeface="Times New Roman" pitchFamily="18" charset="0"/>
              </a:rPr>
              <a:t>A. LISTENING </a:t>
            </a:r>
            <a:endParaRPr lang="en-US" sz="2400" dirty="0">
              <a:latin typeface="Times New Roman" pitchFamily="18" charset="0"/>
              <a:cs typeface="Times New Roman" pitchFamily="18" charset="0"/>
            </a:endParaRPr>
          </a:p>
        </p:txBody>
      </p:sp>
      <p:sp>
        <p:nvSpPr>
          <p:cNvPr id="5" name="TextBox 4"/>
          <p:cNvSpPr txBox="1"/>
          <p:nvPr/>
        </p:nvSpPr>
        <p:spPr>
          <a:xfrm>
            <a:off x="0" y="914400"/>
            <a:ext cx="9067800" cy="1569660"/>
          </a:xfrm>
          <a:prstGeom prst="rect">
            <a:avLst/>
          </a:prstGeom>
          <a:noFill/>
        </p:spPr>
        <p:txBody>
          <a:bodyPr wrap="square" rtlCol="0">
            <a:spAutoFit/>
          </a:bodyPr>
          <a:lstStyle/>
          <a:p>
            <a:r>
              <a:rPr lang="en-US" sz="2400" b="1" dirty="0">
                <a:latin typeface="Times New Roman" pitchFamily="18" charset="0"/>
                <a:cs typeface="Times New Roman" pitchFamily="18" charset="0"/>
              </a:rPr>
              <a:t>I. Listen to some dialogues between a caller on the phone and a secretary. As you listen, write the telephone numbers and names in the spaces below.</a:t>
            </a:r>
            <a:endParaRPr lang="en-US" sz="2400" dirty="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7" name="TextBox 6"/>
          <p:cNvSpPr txBox="1"/>
          <p:nvPr/>
        </p:nvSpPr>
        <p:spPr>
          <a:xfrm>
            <a:off x="76200" y="2057400"/>
            <a:ext cx="4533900" cy="4524315"/>
          </a:xfrm>
          <a:prstGeom prst="rect">
            <a:avLst/>
          </a:prstGeom>
          <a:noFill/>
        </p:spPr>
        <p:txBody>
          <a:bodyPr wrap="square" rtlCol="0">
            <a:spAutoFit/>
          </a:bodyPr>
          <a:lstStyle/>
          <a:p>
            <a:r>
              <a:rPr lang="en-US" sz="2400" dirty="0">
                <a:latin typeface="Times New Roman" pitchFamily="18" charset="0"/>
                <a:cs typeface="Times New Roman" pitchFamily="18" charset="0"/>
              </a:rPr>
              <a:t>1. </a:t>
            </a:r>
            <a:r>
              <a:rPr lang="en-US" sz="2400" dirty="0" smtClean="0">
                <a:latin typeface="Times New Roman" pitchFamily="18" charset="0"/>
                <a:cs typeface="Times New Roman" pitchFamily="18" charset="0"/>
              </a:rPr>
              <a:t>A</a:t>
            </a:r>
            <a:r>
              <a:rPr lang="en-US" sz="2400" dirty="0">
                <a:latin typeface="Times New Roman" pitchFamily="18" charset="0"/>
                <a:cs typeface="Times New Roman" pitchFamily="18" charset="0"/>
              </a:rPr>
              <a:t>: Is that </a:t>
            </a:r>
            <a:r>
              <a:rPr lang="en-US" sz="2400" dirty="0" smtClean="0">
                <a:latin typeface="Times New Roman" pitchFamily="18" charset="0"/>
                <a:cs typeface="Times New Roman" pitchFamily="18" charset="0"/>
              </a:rPr>
              <a:t>_____________ </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smtClean="0">
                <a:solidFill>
                  <a:schemeClr val="tx2">
                    <a:lumMod val="75000"/>
                  </a:schemeClr>
                </a:solidFill>
                <a:latin typeface="Times New Roman" pitchFamily="18" charset="0"/>
                <a:cs typeface="Times New Roman" pitchFamily="18" charset="0"/>
              </a:rPr>
              <a:t>B</a:t>
            </a:r>
            <a:r>
              <a:rPr lang="en-US" sz="2400" dirty="0">
                <a:solidFill>
                  <a:schemeClr val="tx2">
                    <a:lumMod val="75000"/>
                  </a:schemeClr>
                </a:solidFill>
                <a:latin typeface="Times New Roman" pitchFamily="18" charset="0"/>
                <a:cs typeface="Times New Roman" pitchFamily="18" charset="0"/>
              </a:rPr>
              <a:t>: Yes, Can I help you</a:t>
            </a:r>
            <a:r>
              <a:rPr lang="en-US" sz="2400" dirty="0">
                <a:latin typeface="Times New Roman" pitchFamily="18" charset="0"/>
                <a:cs typeface="Times New Roman" pitchFamily="18" charset="0"/>
              </a:rPr>
              <a:t>?</a:t>
            </a:r>
          </a:p>
          <a:p>
            <a:r>
              <a:rPr lang="en-US" sz="2400" dirty="0" smtClean="0">
                <a:latin typeface="Times New Roman" pitchFamily="18" charset="0"/>
                <a:cs typeface="Times New Roman" pitchFamily="18" charset="0"/>
              </a:rPr>
              <a:t>    A</a:t>
            </a:r>
            <a:r>
              <a:rPr lang="en-US" sz="2400" dirty="0">
                <a:latin typeface="Times New Roman" pitchFamily="18" charset="0"/>
                <a:cs typeface="Times New Roman" pitchFamily="18" charset="0"/>
              </a:rPr>
              <a:t>: I’d like to speak to </a:t>
            </a:r>
            <a:r>
              <a:rPr lang="en-US" sz="2400" dirty="0" smtClean="0">
                <a:latin typeface="Times New Roman" pitchFamily="18" charset="0"/>
                <a:cs typeface="Times New Roman" pitchFamily="18" charset="0"/>
              </a:rPr>
              <a:t>__________, </a:t>
            </a:r>
            <a:r>
              <a:rPr lang="en-US" sz="2400" dirty="0">
                <a:latin typeface="Times New Roman" pitchFamily="18" charset="0"/>
                <a:cs typeface="Times New Roman" pitchFamily="18" charset="0"/>
              </a:rPr>
              <a:t>please. </a:t>
            </a:r>
          </a:p>
          <a:p>
            <a:r>
              <a:rPr lang="en-US" sz="2400" dirty="0">
                <a:latin typeface="Times New Roman" pitchFamily="18" charset="0"/>
                <a:cs typeface="Times New Roman" pitchFamily="18" charset="0"/>
              </a:rPr>
              <a:t>2. </a:t>
            </a:r>
            <a:r>
              <a:rPr lang="en-US" sz="2400" dirty="0" smtClean="0">
                <a:latin typeface="Times New Roman" pitchFamily="18" charset="0"/>
                <a:cs typeface="Times New Roman" pitchFamily="18" charset="0"/>
              </a:rPr>
              <a:t>A</a:t>
            </a:r>
            <a:r>
              <a:rPr lang="en-US" sz="2400" dirty="0">
                <a:latin typeface="Times New Roman" pitchFamily="18" charset="0"/>
                <a:cs typeface="Times New Roman" pitchFamily="18" charset="0"/>
              </a:rPr>
              <a:t>: Hi. Is that </a:t>
            </a:r>
            <a:r>
              <a:rPr lang="en-US" sz="2400" dirty="0" smtClean="0">
                <a:latin typeface="Times New Roman" pitchFamily="18" charset="0"/>
                <a:cs typeface="Times New Roman" pitchFamily="18" charset="0"/>
              </a:rPr>
              <a:t>_________?</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smtClean="0">
                <a:solidFill>
                  <a:schemeClr val="tx2">
                    <a:lumMod val="75000"/>
                  </a:schemeClr>
                </a:solidFill>
                <a:latin typeface="Times New Roman" pitchFamily="18" charset="0"/>
                <a:cs typeface="Times New Roman" pitchFamily="18" charset="0"/>
              </a:rPr>
              <a:t>B</a:t>
            </a:r>
            <a:r>
              <a:rPr lang="en-US" sz="2400" dirty="0">
                <a:solidFill>
                  <a:schemeClr val="tx2">
                    <a:lumMod val="75000"/>
                  </a:schemeClr>
                </a:solidFill>
                <a:latin typeface="Times New Roman" pitchFamily="18" charset="0"/>
                <a:cs typeface="Times New Roman" pitchFamily="18" charset="0"/>
              </a:rPr>
              <a:t>: Yes, Who do you want to speak to?</a:t>
            </a: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a:t>
            </a:r>
            <a:r>
              <a:rPr lang="en-US" sz="2400" dirty="0">
                <a:latin typeface="Times New Roman" pitchFamily="18" charset="0"/>
                <a:cs typeface="Times New Roman" pitchFamily="18" charset="0"/>
              </a:rPr>
              <a:t>: ____________, please. </a:t>
            </a:r>
          </a:p>
          <a:p>
            <a:r>
              <a:rPr lang="en-US" sz="2400" dirty="0">
                <a:latin typeface="Times New Roman" pitchFamily="18" charset="0"/>
                <a:cs typeface="Times New Roman" pitchFamily="18" charset="0"/>
              </a:rPr>
              <a:t>3. </a:t>
            </a:r>
            <a:r>
              <a:rPr lang="en-US" sz="2400" dirty="0" smtClean="0">
                <a:latin typeface="Times New Roman" pitchFamily="18" charset="0"/>
                <a:cs typeface="Times New Roman" pitchFamily="18" charset="0"/>
              </a:rPr>
              <a:t>A</a:t>
            </a:r>
            <a:r>
              <a:rPr lang="en-US" sz="2400" dirty="0">
                <a:latin typeface="Times New Roman" pitchFamily="18" charset="0"/>
                <a:cs typeface="Times New Roman" pitchFamily="18" charset="0"/>
              </a:rPr>
              <a:t>: Hello. Is that </a:t>
            </a:r>
            <a:r>
              <a:rPr lang="en-US" sz="2400" dirty="0" smtClean="0">
                <a:latin typeface="Times New Roman" pitchFamily="18" charset="0"/>
                <a:cs typeface="Times New Roman" pitchFamily="18" charset="0"/>
              </a:rPr>
              <a:t>________ </a:t>
            </a:r>
            <a:r>
              <a:rPr lang="en-US" sz="2400" dirty="0">
                <a:latin typeface="Times New Roman" pitchFamily="18" charset="0"/>
                <a:cs typeface="Times New Roman" pitchFamily="18" charset="0"/>
              </a:rPr>
              <a:t>?</a:t>
            </a:r>
          </a:p>
          <a:p>
            <a:r>
              <a:rPr lang="en-US" sz="2400" dirty="0">
                <a:solidFill>
                  <a:schemeClr val="tx2">
                    <a:lumMod val="75000"/>
                  </a:schemeClr>
                </a:solidFill>
                <a:latin typeface="Times New Roman" pitchFamily="18" charset="0"/>
                <a:cs typeface="Times New Roman" pitchFamily="18" charset="0"/>
              </a:rPr>
              <a:t> </a:t>
            </a:r>
            <a:r>
              <a:rPr lang="en-US" sz="2400" dirty="0" smtClean="0">
                <a:solidFill>
                  <a:schemeClr val="tx2">
                    <a:lumMod val="75000"/>
                  </a:schemeClr>
                </a:solidFill>
                <a:latin typeface="Times New Roman" pitchFamily="18" charset="0"/>
                <a:cs typeface="Times New Roman" pitchFamily="18" charset="0"/>
              </a:rPr>
              <a:t>   B</a:t>
            </a:r>
            <a:r>
              <a:rPr lang="en-US" sz="2400" dirty="0">
                <a:solidFill>
                  <a:schemeClr val="tx2">
                    <a:lumMod val="75000"/>
                  </a:schemeClr>
                </a:solidFill>
                <a:latin typeface="Times New Roman" pitchFamily="18" charset="0"/>
                <a:cs typeface="Times New Roman" pitchFamily="18" charset="0"/>
              </a:rPr>
              <a:t>: Yes, Who do you wish to speak to?</a:t>
            </a: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a:t>
            </a:r>
            <a:r>
              <a:rPr lang="en-US" sz="2400" dirty="0">
                <a:latin typeface="Times New Roman" pitchFamily="18" charset="0"/>
                <a:cs typeface="Times New Roman" pitchFamily="18" charset="0"/>
              </a:rPr>
              <a:t>: ____________, please. </a:t>
            </a:r>
          </a:p>
        </p:txBody>
      </p:sp>
      <p:sp>
        <p:nvSpPr>
          <p:cNvPr id="62" name="TextBox 61"/>
          <p:cNvSpPr txBox="1"/>
          <p:nvPr/>
        </p:nvSpPr>
        <p:spPr>
          <a:xfrm>
            <a:off x="4610100" y="2050473"/>
            <a:ext cx="4533900" cy="3416320"/>
          </a:xfrm>
          <a:prstGeom prst="rect">
            <a:avLst/>
          </a:prstGeom>
          <a:noFill/>
        </p:spPr>
        <p:txBody>
          <a:bodyPr wrap="square" rtlCol="0">
            <a:spAutoFit/>
          </a:bodyPr>
          <a:lstStyle/>
          <a:p>
            <a:r>
              <a:rPr lang="en-US" sz="2400" dirty="0" smtClean="0">
                <a:latin typeface="Times New Roman" pitchFamily="18" charset="0"/>
                <a:cs typeface="Times New Roman" pitchFamily="18" charset="0"/>
              </a:rPr>
              <a:t>4</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A</a:t>
            </a:r>
            <a:r>
              <a:rPr lang="en-US" sz="2400" dirty="0">
                <a:latin typeface="Times New Roman" pitchFamily="18" charset="0"/>
                <a:cs typeface="Times New Roman" pitchFamily="18" charset="0"/>
              </a:rPr>
              <a:t>: Good morning. Is that </a:t>
            </a:r>
            <a:r>
              <a:rPr lang="en-US" sz="2400" dirty="0" smtClean="0">
                <a:latin typeface="Times New Roman" pitchFamily="18" charset="0"/>
                <a:cs typeface="Times New Roman" pitchFamily="18" charset="0"/>
              </a:rPr>
              <a:t>___________ </a:t>
            </a:r>
            <a:r>
              <a:rPr lang="en-US" sz="2400" dirty="0">
                <a:latin typeface="Times New Roman" pitchFamily="18" charset="0"/>
                <a:cs typeface="Times New Roman" pitchFamily="18" charset="0"/>
              </a:rPr>
              <a:t>?</a:t>
            </a:r>
          </a:p>
          <a:p>
            <a:r>
              <a:rPr lang="en-US" sz="2400" dirty="0">
                <a:solidFill>
                  <a:schemeClr val="tx2">
                    <a:lumMod val="75000"/>
                  </a:schemeClr>
                </a:solidFill>
                <a:latin typeface="Times New Roman" pitchFamily="18" charset="0"/>
                <a:cs typeface="Times New Roman" pitchFamily="18" charset="0"/>
              </a:rPr>
              <a:t> </a:t>
            </a:r>
            <a:r>
              <a:rPr lang="en-US" sz="2400" dirty="0" smtClean="0">
                <a:solidFill>
                  <a:schemeClr val="tx2">
                    <a:lumMod val="75000"/>
                  </a:schemeClr>
                </a:solidFill>
                <a:latin typeface="Times New Roman" pitchFamily="18" charset="0"/>
                <a:cs typeface="Times New Roman" pitchFamily="18" charset="0"/>
              </a:rPr>
              <a:t>   B</a:t>
            </a:r>
            <a:r>
              <a:rPr lang="en-US" sz="2400" dirty="0">
                <a:solidFill>
                  <a:schemeClr val="tx2">
                    <a:lumMod val="75000"/>
                  </a:schemeClr>
                </a:solidFill>
                <a:latin typeface="Times New Roman" pitchFamily="18" charset="0"/>
                <a:cs typeface="Times New Roman" pitchFamily="18" charset="0"/>
              </a:rPr>
              <a:t>: Yes, Can I help you?</a:t>
            </a: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a:t>
            </a:r>
            <a:r>
              <a:rPr lang="en-US" sz="2400" dirty="0">
                <a:latin typeface="Times New Roman" pitchFamily="18" charset="0"/>
                <a:cs typeface="Times New Roman" pitchFamily="18" charset="0"/>
              </a:rPr>
              <a:t>: I’d like to speak to </a:t>
            </a:r>
            <a:r>
              <a:rPr lang="en-US" sz="2400" dirty="0" smtClean="0">
                <a:latin typeface="Times New Roman" pitchFamily="18" charset="0"/>
                <a:cs typeface="Times New Roman" pitchFamily="18" charset="0"/>
              </a:rPr>
              <a:t>________, </a:t>
            </a:r>
            <a:r>
              <a:rPr lang="en-US" sz="2400" dirty="0">
                <a:latin typeface="Times New Roman" pitchFamily="18" charset="0"/>
                <a:cs typeface="Times New Roman" pitchFamily="18" charset="0"/>
              </a:rPr>
              <a:t>please. </a:t>
            </a:r>
          </a:p>
          <a:p>
            <a:r>
              <a:rPr lang="en-US" sz="2400" dirty="0">
                <a:latin typeface="Times New Roman" pitchFamily="18" charset="0"/>
                <a:cs typeface="Times New Roman" pitchFamily="18" charset="0"/>
              </a:rPr>
              <a:t>5. </a:t>
            </a:r>
            <a:r>
              <a:rPr lang="en-US" sz="2400" dirty="0" smtClean="0">
                <a:latin typeface="Times New Roman" pitchFamily="18" charset="0"/>
                <a:cs typeface="Times New Roman" pitchFamily="18" charset="0"/>
              </a:rPr>
              <a:t>A</a:t>
            </a:r>
            <a:r>
              <a:rPr lang="en-US" sz="2400" dirty="0">
                <a:latin typeface="Times New Roman" pitchFamily="18" charset="0"/>
                <a:cs typeface="Times New Roman" pitchFamily="18" charset="0"/>
              </a:rPr>
              <a:t>: I’m sorry to disturb you, but is that ______________ ?</a:t>
            </a: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smtClean="0">
                <a:solidFill>
                  <a:schemeClr val="tx2">
                    <a:lumMod val="75000"/>
                  </a:schemeClr>
                </a:solidFill>
                <a:latin typeface="Times New Roman" pitchFamily="18" charset="0"/>
                <a:cs typeface="Times New Roman" pitchFamily="18" charset="0"/>
              </a:rPr>
              <a:t>B</a:t>
            </a:r>
            <a:r>
              <a:rPr lang="en-US" sz="2400" dirty="0">
                <a:solidFill>
                  <a:schemeClr val="tx2">
                    <a:lumMod val="75000"/>
                  </a:schemeClr>
                </a:solidFill>
                <a:latin typeface="Times New Roman" pitchFamily="18" charset="0"/>
                <a:cs typeface="Times New Roman" pitchFamily="18" charset="0"/>
              </a:rPr>
              <a:t>: Who do you want to speak to?</a:t>
            </a: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a:t>
            </a:r>
            <a:r>
              <a:rPr lang="en-US" sz="2400" dirty="0">
                <a:latin typeface="Times New Roman" pitchFamily="18" charset="0"/>
                <a:cs typeface="Times New Roman" pitchFamily="18" charset="0"/>
              </a:rPr>
              <a:t>: ____________, please. </a:t>
            </a:r>
          </a:p>
        </p:txBody>
      </p:sp>
      <p:cxnSp>
        <p:nvCxnSpPr>
          <p:cNvPr id="15" name="Straight Connector 14"/>
          <p:cNvCxnSpPr/>
          <p:nvPr/>
        </p:nvCxnSpPr>
        <p:spPr>
          <a:xfrm>
            <a:off x="4533900" y="1905000"/>
            <a:ext cx="0" cy="4953000"/>
          </a:xfrm>
          <a:prstGeom prst="line">
            <a:avLst/>
          </a:prstGeom>
        </p:spPr>
        <p:style>
          <a:lnRef idx="2">
            <a:schemeClr val="accent4"/>
          </a:lnRef>
          <a:fillRef idx="0">
            <a:schemeClr val="accent4"/>
          </a:fillRef>
          <a:effectRef idx="1">
            <a:schemeClr val="accent4"/>
          </a:effectRef>
          <a:fontRef idx="minor">
            <a:schemeClr val="tx1"/>
          </a:fontRef>
        </p:style>
      </p:cxnSp>
      <p:sp>
        <p:nvSpPr>
          <p:cNvPr id="63" name="TextBox 62"/>
          <p:cNvSpPr txBox="1"/>
          <p:nvPr/>
        </p:nvSpPr>
        <p:spPr>
          <a:xfrm>
            <a:off x="1828800" y="2057400"/>
            <a:ext cx="2057400" cy="461665"/>
          </a:xfrm>
          <a:prstGeom prst="rect">
            <a:avLst/>
          </a:prstGeom>
          <a:noFill/>
        </p:spPr>
        <p:txBody>
          <a:bodyPr wrap="square" rtlCol="0">
            <a:spAutoFit/>
          </a:bodyPr>
          <a:lstStyle/>
          <a:p>
            <a:r>
              <a:rPr lang="en-US" sz="2400" dirty="0">
                <a:solidFill>
                  <a:srgbClr val="FF0000"/>
                </a:solidFill>
                <a:latin typeface="Times New Roman" pitchFamily="18" charset="0"/>
                <a:cs typeface="Times New Roman" pitchFamily="18" charset="0"/>
              </a:rPr>
              <a:t>4013745</a:t>
            </a:r>
          </a:p>
        </p:txBody>
      </p:sp>
      <p:sp>
        <p:nvSpPr>
          <p:cNvPr id="64" name="TextBox 63"/>
          <p:cNvSpPr txBox="1"/>
          <p:nvPr/>
        </p:nvSpPr>
        <p:spPr>
          <a:xfrm>
            <a:off x="76200" y="3124200"/>
            <a:ext cx="2057400" cy="461665"/>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Miss Jones</a:t>
            </a:r>
            <a:endParaRPr lang="en-US" sz="2400" dirty="0">
              <a:solidFill>
                <a:srgbClr val="FF0000"/>
              </a:solidFill>
              <a:latin typeface="Times New Roman" pitchFamily="18" charset="0"/>
              <a:cs typeface="Times New Roman" pitchFamily="18" charset="0"/>
            </a:endParaRPr>
          </a:p>
        </p:txBody>
      </p:sp>
      <p:sp>
        <p:nvSpPr>
          <p:cNvPr id="65" name="TextBox 64"/>
          <p:cNvSpPr txBox="1"/>
          <p:nvPr/>
        </p:nvSpPr>
        <p:spPr>
          <a:xfrm>
            <a:off x="2343150" y="5005127"/>
            <a:ext cx="2057400" cy="461665"/>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7849253</a:t>
            </a:r>
            <a:endParaRPr lang="en-US" sz="2400" dirty="0">
              <a:solidFill>
                <a:srgbClr val="FF0000"/>
              </a:solidFill>
              <a:latin typeface="Times New Roman" pitchFamily="18" charset="0"/>
              <a:cs typeface="Times New Roman" pitchFamily="18" charset="0"/>
            </a:endParaRPr>
          </a:p>
        </p:txBody>
      </p:sp>
      <p:sp>
        <p:nvSpPr>
          <p:cNvPr id="66" name="TextBox 65"/>
          <p:cNvSpPr txBox="1"/>
          <p:nvPr/>
        </p:nvSpPr>
        <p:spPr>
          <a:xfrm>
            <a:off x="762000" y="6091976"/>
            <a:ext cx="2057400" cy="461665"/>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Dr. Robinson</a:t>
            </a:r>
            <a:endParaRPr lang="en-US" sz="2400" dirty="0">
              <a:solidFill>
                <a:srgbClr val="FF0000"/>
              </a:solidFill>
              <a:latin typeface="Times New Roman" pitchFamily="18" charset="0"/>
              <a:cs typeface="Times New Roman" pitchFamily="18" charset="0"/>
            </a:endParaRPr>
          </a:p>
        </p:txBody>
      </p:sp>
      <p:sp>
        <p:nvSpPr>
          <p:cNvPr id="67" name="TextBox 66"/>
          <p:cNvSpPr txBox="1"/>
          <p:nvPr/>
        </p:nvSpPr>
        <p:spPr>
          <a:xfrm>
            <a:off x="5562600" y="4262735"/>
            <a:ext cx="2057400" cy="461665"/>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5094287</a:t>
            </a:r>
            <a:endParaRPr lang="en-US" sz="2400" dirty="0">
              <a:solidFill>
                <a:srgbClr val="FF0000"/>
              </a:solidFill>
              <a:latin typeface="Times New Roman" pitchFamily="18" charset="0"/>
              <a:cs typeface="Times New Roman" pitchFamily="18" charset="0"/>
            </a:endParaRPr>
          </a:p>
        </p:txBody>
      </p:sp>
      <p:sp>
        <p:nvSpPr>
          <p:cNvPr id="68" name="TextBox 67"/>
          <p:cNvSpPr txBox="1"/>
          <p:nvPr/>
        </p:nvSpPr>
        <p:spPr>
          <a:xfrm>
            <a:off x="5269832" y="5005128"/>
            <a:ext cx="2057400" cy="461665"/>
          </a:xfrm>
          <a:prstGeom prst="rect">
            <a:avLst/>
          </a:prstGeom>
          <a:noFill/>
        </p:spPr>
        <p:txBody>
          <a:bodyPr wrap="square" rtlCol="0">
            <a:spAutoFit/>
          </a:bodyPr>
          <a:lstStyle/>
          <a:p>
            <a:r>
              <a:rPr lang="en-US" sz="2400" dirty="0">
                <a:solidFill>
                  <a:srgbClr val="FF0000"/>
                </a:solidFill>
                <a:latin typeface="Times New Roman" pitchFamily="18" charset="0"/>
                <a:cs typeface="Times New Roman" pitchFamily="18" charset="0"/>
              </a:rPr>
              <a:t>Jane Casting</a:t>
            </a:r>
          </a:p>
        </p:txBody>
      </p:sp>
      <p:sp>
        <p:nvSpPr>
          <p:cNvPr id="69" name="TextBox 68"/>
          <p:cNvSpPr txBox="1"/>
          <p:nvPr/>
        </p:nvSpPr>
        <p:spPr>
          <a:xfrm>
            <a:off x="4736522" y="2457157"/>
            <a:ext cx="2057400" cy="461665"/>
          </a:xfrm>
          <a:prstGeom prst="rect">
            <a:avLst/>
          </a:prstGeom>
          <a:noFill/>
        </p:spPr>
        <p:txBody>
          <a:bodyPr wrap="square" rtlCol="0">
            <a:spAutoFit/>
          </a:bodyPr>
          <a:lstStyle/>
          <a:p>
            <a:r>
              <a:rPr lang="en-US" sz="2400" dirty="0">
                <a:solidFill>
                  <a:srgbClr val="FF0000"/>
                </a:solidFill>
                <a:latin typeface="Times New Roman" pitchFamily="18" charset="0"/>
                <a:cs typeface="Times New Roman" pitchFamily="18" charset="0"/>
              </a:rPr>
              <a:t>5066423</a:t>
            </a:r>
          </a:p>
        </p:txBody>
      </p:sp>
      <p:sp>
        <p:nvSpPr>
          <p:cNvPr id="70" name="TextBox 69"/>
          <p:cNvSpPr txBox="1"/>
          <p:nvPr/>
        </p:nvSpPr>
        <p:spPr>
          <a:xfrm>
            <a:off x="7652084" y="3156284"/>
            <a:ext cx="1681505" cy="461665"/>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Mr. </a:t>
            </a:r>
            <a:r>
              <a:rPr lang="en-US" sz="2400" dirty="0" err="1" smtClean="0">
                <a:solidFill>
                  <a:srgbClr val="FF0000"/>
                </a:solidFill>
                <a:latin typeface="Times New Roman" pitchFamily="18" charset="0"/>
                <a:cs typeface="Times New Roman" pitchFamily="18" charset="0"/>
              </a:rPr>
              <a:t>Egge</a:t>
            </a:r>
            <a:endParaRPr lang="en-US" sz="2400" dirty="0">
              <a:solidFill>
                <a:srgbClr val="FF0000"/>
              </a:solidFill>
              <a:latin typeface="Times New Roman" pitchFamily="18" charset="0"/>
              <a:cs typeface="Times New Roman" pitchFamily="18" charset="0"/>
            </a:endParaRPr>
          </a:p>
        </p:txBody>
      </p:sp>
      <p:sp>
        <p:nvSpPr>
          <p:cNvPr id="73" name="TextBox 72"/>
          <p:cNvSpPr txBox="1"/>
          <p:nvPr/>
        </p:nvSpPr>
        <p:spPr>
          <a:xfrm>
            <a:off x="2133600" y="3512211"/>
            <a:ext cx="2057400" cy="461665"/>
          </a:xfrm>
          <a:prstGeom prst="rect">
            <a:avLst/>
          </a:prstGeom>
          <a:noFill/>
        </p:spPr>
        <p:txBody>
          <a:bodyPr wrap="square" rtlCol="0">
            <a:spAutoFit/>
          </a:bodyPr>
          <a:lstStyle/>
          <a:p>
            <a:r>
              <a:rPr lang="en-US" sz="2400" dirty="0">
                <a:solidFill>
                  <a:srgbClr val="FF0000"/>
                </a:solidFill>
                <a:latin typeface="Times New Roman" pitchFamily="18" charset="0"/>
                <a:cs typeface="Times New Roman" pitchFamily="18" charset="0"/>
              </a:rPr>
              <a:t>2016453</a:t>
            </a:r>
          </a:p>
        </p:txBody>
      </p:sp>
      <p:sp>
        <p:nvSpPr>
          <p:cNvPr id="74" name="TextBox 73"/>
          <p:cNvSpPr txBox="1"/>
          <p:nvPr/>
        </p:nvSpPr>
        <p:spPr>
          <a:xfrm>
            <a:off x="723900" y="4643735"/>
            <a:ext cx="2057400" cy="461665"/>
          </a:xfrm>
          <a:prstGeom prst="rect">
            <a:avLst/>
          </a:prstGeom>
          <a:noFill/>
        </p:spPr>
        <p:txBody>
          <a:bodyPr wrap="square" rtlCol="0">
            <a:spAutoFit/>
          </a:bodyPr>
          <a:lstStyle/>
          <a:p>
            <a:r>
              <a:rPr lang="en-US" sz="2400" dirty="0">
                <a:solidFill>
                  <a:srgbClr val="FF0000"/>
                </a:solidFill>
                <a:latin typeface="Times New Roman" pitchFamily="18" charset="0"/>
                <a:cs typeface="Times New Roman" pitchFamily="18" charset="0"/>
              </a:rPr>
              <a:t>Helen Parker</a:t>
            </a:r>
          </a:p>
        </p:txBody>
      </p:sp>
      <p:sp>
        <p:nvSpPr>
          <p:cNvPr id="76" name="Rectangle 75">
            <a:hlinkClick r:id="rId5" action="ppaction://hlinkfile"/>
          </p:cNvPr>
          <p:cNvSpPr/>
          <p:nvPr/>
        </p:nvSpPr>
        <p:spPr>
          <a:xfrm>
            <a:off x="8001000" y="76200"/>
            <a:ext cx="533400" cy="2616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PRACTICE 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591300" y="5749076"/>
            <a:ext cx="342900" cy="342900"/>
          </a:xfrm>
          <a:prstGeom prst="rect">
            <a:avLst/>
          </a:prstGeom>
        </p:spPr>
      </p:pic>
    </p:spTree>
    <p:extLst>
      <p:ext uri="{BB962C8B-B14F-4D97-AF65-F5344CB8AC3E}">
        <p14:creationId xmlns:p14="http://schemas.microsoft.com/office/powerpoint/2010/main" val="39376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fade">
                                      <p:cBhvr>
                                        <p:cTn id="17" dur="500"/>
                                        <p:tgtEl>
                                          <p:spTgt spid="7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fade">
                                      <p:cBhvr>
                                        <p:cTn id="22" dur="500"/>
                                        <p:tgtEl>
                                          <p:spTgt spid="7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fade">
                                      <p:cBhvr>
                                        <p:cTn id="27" dur="500"/>
                                        <p:tgtEl>
                                          <p:spTgt spid="6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6"/>
                                        </p:tgtEl>
                                        <p:attrNameLst>
                                          <p:attrName>style.visibility</p:attrName>
                                        </p:attrNameLst>
                                      </p:cBhvr>
                                      <p:to>
                                        <p:strVal val="visible"/>
                                      </p:to>
                                    </p:set>
                                    <p:animEffect transition="in" filter="fade">
                                      <p:cBhvr>
                                        <p:cTn id="32" dur="500"/>
                                        <p:tgtEl>
                                          <p:spTgt spid="6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fade">
                                      <p:cBhvr>
                                        <p:cTn id="37" dur="500"/>
                                        <p:tgtEl>
                                          <p:spTgt spid="6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fade">
                                      <p:cBhvr>
                                        <p:cTn id="42" dur="500"/>
                                        <p:tgtEl>
                                          <p:spTgt spid="7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500"/>
                                        <p:tgtEl>
                                          <p:spTgt spid="6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78"/>
                    </p:tgtEl>
                  </p:cond>
                </p:stCondLst>
                <p:endSync evt="end" delay="0">
                  <p:rtn val="all"/>
                </p:endSync>
                <p:childTnLst>
                  <p:par>
                    <p:cTn id="54" fill="hold">
                      <p:stCondLst>
                        <p:cond delay="0"/>
                      </p:stCondLst>
                      <p:childTnLst>
                        <p:par>
                          <p:cTn id="55" fill="hold">
                            <p:stCondLst>
                              <p:cond delay="0"/>
                            </p:stCondLst>
                            <p:childTnLst>
                              <p:par>
                                <p:cTn id="56" presetID="1" presetClass="mediacall" presetSubtype="0" fill="hold" nodeType="clickEffect">
                                  <p:stCondLst>
                                    <p:cond delay="0"/>
                                  </p:stCondLst>
                                  <p:childTnLst>
                                    <p:cmd type="call" cmd="playFrom(0.0)">
                                      <p:cBhvr>
                                        <p:cTn id="57" dur="64032" fill="hold"/>
                                        <p:tgtEl>
                                          <p:spTgt spid="78"/>
                                        </p:tgtEl>
                                      </p:cBhvr>
                                    </p:cmd>
                                  </p:childTnLst>
                                </p:cTn>
                              </p:par>
                            </p:childTnLst>
                          </p:cTn>
                        </p:par>
                      </p:childTnLst>
                    </p:cTn>
                  </p:par>
                </p:childTnLst>
              </p:cTn>
              <p:nextCondLst>
                <p:cond evt="onClick" delay="0">
                  <p:tgtEl>
                    <p:spTgt spid="78"/>
                  </p:tgtEl>
                </p:cond>
              </p:nextCondLst>
            </p:seq>
            <p:audio>
              <p:cMediaNode vol="100000">
                <p:cTn id="58" fill="hold" display="0">
                  <p:stCondLst>
                    <p:cond delay="indefinite"/>
                  </p:stCondLst>
                  <p:endCondLst>
                    <p:cond evt="onStopAudio" delay="0">
                      <p:tgtEl>
                        <p:sldTgt/>
                      </p:tgtEl>
                    </p:cond>
                  </p:endCondLst>
                </p:cTn>
                <p:tgtEl>
                  <p:spTgt spid="78"/>
                </p:tgtEl>
              </p:cMediaNode>
            </p:audio>
          </p:childTnLst>
        </p:cTn>
      </p:par>
    </p:tnLst>
    <p:bldLst>
      <p:bldP spid="63" grpId="0"/>
      <p:bldP spid="64" grpId="0"/>
      <p:bldP spid="65" grpId="0"/>
      <p:bldP spid="66" grpId="0"/>
      <p:bldP spid="67" grpId="0"/>
      <p:bldP spid="68" grpId="0"/>
      <p:bldP spid="69" grpId="0"/>
      <p:bldP spid="70" grpId="0"/>
      <p:bldP spid="73" grpId="0"/>
      <p:bldP spid="7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9027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76200"/>
            <a:ext cx="5638800" cy="523220"/>
          </a:xfrm>
          <a:prstGeom prst="rect">
            <a:avLst/>
          </a:prstGeom>
          <a:noFill/>
        </p:spPr>
        <p:txBody>
          <a:bodyPr wrap="square" rtlCol="0">
            <a:spAutoFit/>
          </a:bodyPr>
          <a:lstStyle/>
          <a:p>
            <a:pPr algn="ctr"/>
            <a:r>
              <a:rPr lang="en-US" sz="2800" b="1" dirty="0" smtClean="0">
                <a:solidFill>
                  <a:srgbClr val="FF0000"/>
                </a:solidFill>
                <a:latin typeface="Times New Roman" pitchFamily="18" charset="0"/>
                <a:cs typeface="Times New Roman" pitchFamily="18" charset="0"/>
              </a:rPr>
              <a:t>PRACTICE TEST 2</a:t>
            </a:r>
            <a:endParaRPr lang="en-US" sz="2800" b="1" dirty="0">
              <a:solidFill>
                <a:srgbClr val="FF0000"/>
              </a:solidFill>
              <a:latin typeface="Times New Roman" pitchFamily="18" charset="0"/>
              <a:cs typeface="Times New Roman" pitchFamily="18" charset="0"/>
            </a:endParaRP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8644" cy="938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943842" y="2339990"/>
            <a:ext cx="1143000" cy="830997"/>
          </a:xfrm>
          <a:prstGeom prst="rect">
            <a:avLst/>
          </a:prstGeom>
          <a:noFill/>
        </p:spPr>
        <p:txBody>
          <a:bodyPr wrap="square" rtlCol="0">
            <a:spAutoFit/>
          </a:bodyPr>
          <a:lstStyle/>
          <a:p>
            <a:pPr algn="ctr"/>
            <a:r>
              <a:rPr lang="en-US" sz="4800" dirty="0" smtClean="0">
                <a:latin typeface="Times New Roman" pitchFamily="18" charset="0"/>
                <a:cs typeface="Times New Roman" pitchFamily="18" charset="0"/>
              </a:rPr>
              <a:t>S +</a:t>
            </a:r>
            <a:endParaRPr lang="en-US" sz="4800" dirty="0">
              <a:latin typeface="Times New Roman" pitchFamily="18" charset="0"/>
              <a:cs typeface="Times New Roman" pitchFamily="18" charset="0"/>
            </a:endParaRPr>
          </a:p>
        </p:txBody>
      </p:sp>
      <p:sp>
        <p:nvSpPr>
          <p:cNvPr id="10" name="TextBox 9"/>
          <p:cNvSpPr txBox="1"/>
          <p:nvPr/>
        </p:nvSpPr>
        <p:spPr>
          <a:xfrm>
            <a:off x="3352800" y="1948810"/>
            <a:ext cx="1752600" cy="830997"/>
          </a:xfrm>
          <a:prstGeom prst="rect">
            <a:avLst/>
          </a:prstGeom>
          <a:noFill/>
        </p:spPr>
        <p:txBody>
          <a:bodyPr wrap="square" rtlCol="0">
            <a:spAutoFit/>
          </a:bodyPr>
          <a:lstStyle/>
          <a:p>
            <a:r>
              <a:rPr lang="en-US" sz="4600" dirty="0" err="1" smtClean="0">
                <a:solidFill>
                  <a:srgbClr val="FF0000"/>
                </a:solidFill>
                <a:latin typeface="Times New Roman" pitchFamily="18" charset="0"/>
                <a:cs typeface="Times New Roman" pitchFamily="18" charset="0"/>
              </a:rPr>
              <a:t>V</a:t>
            </a:r>
            <a:r>
              <a:rPr lang="en-US" sz="4000" dirty="0" err="1" smtClean="0">
                <a:solidFill>
                  <a:srgbClr val="FF0000"/>
                </a:solidFill>
                <a:latin typeface="Times New Roman" pitchFamily="18" charset="0"/>
                <a:cs typeface="Times New Roman" pitchFamily="18" charset="0"/>
              </a:rPr>
              <a:t>ed</a:t>
            </a:r>
            <a:endParaRPr lang="en-US" sz="4600" dirty="0">
              <a:solidFill>
                <a:srgbClr val="FF0000"/>
              </a:solidFill>
              <a:latin typeface="Times New Roman" pitchFamily="18" charset="0"/>
              <a:cs typeface="Times New Roman" pitchFamily="18" charset="0"/>
            </a:endParaRPr>
          </a:p>
        </p:txBody>
      </p:sp>
      <p:sp>
        <p:nvSpPr>
          <p:cNvPr id="13" name="TextBox 12"/>
          <p:cNvSpPr txBox="1"/>
          <p:nvPr/>
        </p:nvSpPr>
        <p:spPr>
          <a:xfrm>
            <a:off x="2152646" y="2335404"/>
            <a:ext cx="2180362" cy="830997"/>
          </a:xfrm>
          <a:prstGeom prst="rect">
            <a:avLst/>
          </a:prstGeom>
          <a:noFill/>
        </p:spPr>
        <p:txBody>
          <a:bodyPr wrap="square" rtlCol="0">
            <a:spAutoFit/>
          </a:bodyPr>
          <a:lstStyle/>
          <a:p>
            <a:pPr algn="ctr"/>
            <a:r>
              <a:rPr lang="en-US" sz="4800" dirty="0" smtClean="0">
                <a:latin typeface="Times New Roman" pitchFamily="18" charset="0"/>
                <a:cs typeface="Times New Roman" pitchFamily="18" charset="0"/>
              </a:rPr>
              <a:t>+  S  + </a:t>
            </a:r>
            <a:endParaRPr lang="en-US" sz="4800" dirty="0">
              <a:latin typeface="Times New Roman" pitchFamily="18" charset="0"/>
              <a:cs typeface="Times New Roman" pitchFamily="18" charset="0"/>
            </a:endParaRPr>
          </a:p>
        </p:txBody>
      </p:sp>
      <p:sp>
        <p:nvSpPr>
          <p:cNvPr id="14" name="TextBox 13"/>
          <p:cNvSpPr txBox="1"/>
          <p:nvPr/>
        </p:nvSpPr>
        <p:spPr>
          <a:xfrm>
            <a:off x="4741716" y="2342259"/>
            <a:ext cx="3480956" cy="830997"/>
          </a:xfrm>
          <a:prstGeom prst="rect">
            <a:avLst/>
          </a:prstGeom>
          <a:noFill/>
        </p:spPr>
        <p:txBody>
          <a:bodyPr wrap="square" rtlCol="0">
            <a:spAutoFit/>
          </a:bodyPr>
          <a:lstStyle/>
          <a:p>
            <a:r>
              <a:rPr lang="en-US" sz="4800" dirty="0" smtClean="0">
                <a:solidFill>
                  <a:srgbClr val="FF0000"/>
                </a:solidFill>
                <a:latin typeface="Times New Roman" pitchFamily="18" charset="0"/>
                <a:cs typeface="Times New Roman" pitchFamily="18" charset="0"/>
              </a:rPr>
              <a:t>V</a:t>
            </a:r>
            <a:r>
              <a:rPr lang="en-US" sz="4800" dirty="0" smtClean="0">
                <a:latin typeface="Times New Roman" pitchFamily="18" charset="0"/>
                <a:cs typeface="Times New Roman" pitchFamily="18" charset="0"/>
              </a:rPr>
              <a:t>  +  O?</a:t>
            </a:r>
            <a:endParaRPr lang="en-US" sz="4800" dirty="0">
              <a:latin typeface="Times New Roman" pitchFamily="18" charset="0"/>
              <a:cs typeface="Times New Roman" pitchFamily="18" charset="0"/>
            </a:endParaRPr>
          </a:p>
        </p:txBody>
      </p:sp>
      <p:sp>
        <p:nvSpPr>
          <p:cNvPr id="15" name="TextBox 14"/>
          <p:cNvSpPr txBox="1"/>
          <p:nvPr/>
        </p:nvSpPr>
        <p:spPr>
          <a:xfrm>
            <a:off x="860714" y="2308090"/>
            <a:ext cx="1433946" cy="830997"/>
          </a:xfrm>
          <a:prstGeom prst="rect">
            <a:avLst/>
          </a:prstGeom>
          <a:noFill/>
        </p:spPr>
        <p:txBody>
          <a:bodyPr wrap="square" rtlCol="0">
            <a:spAutoFit/>
          </a:bodyPr>
          <a:lstStyle/>
          <a:p>
            <a:r>
              <a:rPr lang="en-US" sz="4800" dirty="0" smtClean="0">
                <a:solidFill>
                  <a:srgbClr val="C00000"/>
                </a:solidFill>
                <a:latin typeface="Times New Roman" pitchFamily="18" charset="0"/>
                <a:cs typeface="Times New Roman" pitchFamily="18" charset="0"/>
              </a:rPr>
              <a:t>Did </a:t>
            </a:r>
          </a:p>
        </p:txBody>
      </p:sp>
      <p:sp>
        <p:nvSpPr>
          <p:cNvPr id="17" name="TextBox 16"/>
          <p:cNvSpPr txBox="1"/>
          <p:nvPr/>
        </p:nvSpPr>
        <p:spPr>
          <a:xfrm>
            <a:off x="1981200" y="2458760"/>
            <a:ext cx="1524000" cy="523220"/>
          </a:xfrm>
          <a:prstGeom prst="rect">
            <a:avLst/>
          </a:prstGeom>
          <a:noFill/>
        </p:spPr>
        <p:txBody>
          <a:bodyPr wrap="square" rtlCol="0">
            <a:spAutoFit/>
          </a:bodyPr>
          <a:lstStyle/>
          <a:p>
            <a:r>
              <a:rPr lang="en-US" sz="2800" b="1" dirty="0" smtClean="0">
                <a:solidFill>
                  <a:srgbClr val="000099"/>
                </a:solidFill>
                <a:latin typeface="Times New Roman" pitchFamily="18" charset="0"/>
                <a:cs typeface="Times New Roman" pitchFamily="18" charset="0"/>
              </a:rPr>
              <a:t>didn’t                      </a:t>
            </a:r>
            <a:endParaRPr lang="en-US" sz="2800" b="1" dirty="0">
              <a:solidFill>
                <a:srgbClr val="000099"/>
              </a:solidFill>
              <a:latin typeface="Times New Roman" pitchFamily="18" charset="0"/>
              <a:cs typeface="Times New Roman" pitchFamily="18" charset="0"/>
            </a:endParaRPr>
          </a:p>
        </p:txBody>
      </p:sp>
      <p:sp>
        <p:nvSpPr>
          <p:cNvPr id="19" name="Rectangle 18"/>
          <p:cNvSpPr/>
          <p:nvPr/>
        </p:nvSpPr>
        <p:spPr>
          <a:xfrm>
            <a:off x="685800" y="1948810"/>
            <a:ext cx="7772400" cy="16041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85800" y="3663793"/>
            <a:ext cx="7772400" cy="16041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900544" y="533400"/>
            <a:ext cx="7848600" cy="461665"/>
          </a:xfrm>
          <a:prstGeom prst="rect">
            <a:avLst/>
          </a:prstGeom>
          <a:noFill/>
        </p:spPr>
        <p:txBody>
          <a:bodyPr wrap="square" rtlCol="0" anchor="ctr">
            <a:spAutoFit/>
          </a:bodyPr>
          <a:lstStyle/>
          <a:p>
            <a:r>
              <a:rPr lang="en-US" sz="2400" dirty="0" smtClean="0">
                <a:latin typeface="Times New Roman" pitchFamily="18" charset="0"/>
                <a:cs typeface="Times New Roman" pitchFamily="18" charset="0"/>
              </a:rPr>
              <a:t>1. I watched football matches on TV last night. </a:t>
            </a:r>
            <a:endParaRPr lang="en-US" sz="2400" dirty="0">
              <a:latin typeface="Times New Roman" pitchFamily="18" charset="0"/>
              <a:cs typeface="Times New Roman" pitchFamily="18" charset="0"/>
            </a:endParaRPr>
          </a:p>
        </p:txBody>
      </p:sp>
      <p:sp>
        <p:nvSpPr>
          <p:cNvPr id="23" name="TextBox 22"/>
          <p:cNvSpPr txBox="1"/>
          <p:nvPr/>
        </p:nvSpPr>
        <p:spPr>
          <a:xfrm>
            <a:off x="924788" y="1219200"/>
            <a:ext cx="78486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2. I wrote a letter to my friend two days ago.</a:t>
            </a:r>
            <a:endParaRPr lang="en-US" sz="2400" dirty="0">
              <a:latin typeface="Times New Roman" pitchFamily="18" charset="0"/>
              <a:cs typeface="Times New Roman" pitchFamily="18" charset="0"/>
            </a:endParaRPr>
          </a:p>
        </p:txBody>
      </p:sp>
      <p:sp>
        <p:nvSpPr>
          <p:cNvPr id="26" name="5-Point Star 25">
            <a:hlinkClick r:id="rId3" action="ppaction://hlinksldjump"/>
          </p:cNvPr>
          <p:cNvSpPr/>
          <p:nvPr/>
        </p:nvSpPr>
        <p:spPr>
          <a:xfrm>
            <a:off x="8458200" y="76200"/>
            <a:ext cx="512616" cy="39312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914400" y="529725"/>
            <a:ext cx="7848600" cy="461665"/>
          </a:xfrm>
          <a:prstGeom prst="rect">
            <a:avLst/>
          </a:prstGeom>
          <a:noFill/>
        </p:spPr>
        <p:txBody>
          <a:bodyPr wrap="square" rtlCol="0" anchor="ctr">
            <a:spAutoFit/>
          </a:bodyPr>
          <a:lstStyle/>
          <a:p>
            <a:r>
              <a:rPr lang="en-US" sz="2400" dirty="0" smtClean="0">
                <a:latin typeface="Times New Roman" pitchFamily="18" charset="0"/>
                <a:cs typeface="Times New Roman" pitchFamily="18" charset="0"/>
              </a:rPr>
              <a:t>1. I </a:t>
            </a:r>
            <a:r>
              <a:rPr lang="en-US" sz="2400" dirty="0" smtClean="0">
                <a:solidFill>
                  <a:srgbClr val="FF0000"/>
                </a:solidFill>
                <a:latin typeface="Times New Roman" pitchFamily="18" charset="0"/>
                <a:cs typeface="Times New Roman" pitchFamily="18" charset="0"/>
              </a:rPr>
              <a:t>watched</a:t>
            </a:r>
            <a:r>
              <a:rPr lang="en-US" sz="2400" dirty="0" smtClean="0">
                <a:latin typeface="Times New Roman" pitchFamily="18" charset="0"/>
                <a:cs typeface="Times New Roman" pitchFamily="18" charset="0"/>
              </a:rPr>
              <a:t> football matches on TV last night. </a:t>
            </a:r>
            <a:endParaRPr lang="en-US" sz="2400" dirty="0">
              <a:latin typeface="Times New Roman" pitchFamily="18" charset="0"/>
              <a:cs typeface="Times New Roman" pitchFamily="18" charset="0"/>
            </a:endParaRPr>
          </a:p>
        </p:txBody>
      </p:sp>
      <p:sp>
        <p:nvSpPr>
          <p:cNvPr id="28" name="TextBox 27"/>
          <p:cNvSpPr txBox="1"/>
          <p:nvPr/>
        </p:nvSpPr>
        <p:spPr>
          <a:xfrm>
            <a:off x="914400" y="1212464"/>
            <a:ext cx="78486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2. I </a:t>
            </a:r>
            <a:r>
              <a:rPr lang="en-US" sz="2400" dirty="0" smtClean="0">
                <a:solidFill>
                  <a:srgbClr val="FF0000"/>
                </a:solidFill>
                <a:latin typeface="Times New Roman" pitchFamily="18" charset="0"/>
                <a:cs typeface="Times New Roman" pitchFamily="18" charset="0"/>
              </a:rPr>
              <a:t>wrote</a:t>
            </a:r>
            <a:r>
              <a:rPr lang="en-US" sz="2400" dirty="0" smtClean="0">
                <a:latin typeface="Times New Roman" pitchFamily="18" charset="0"/>
                <a:cs typeface="Times New Roman" pitchFamily="18" charset="0"/>
              </a:rPr>
              <a:t> a letter to my friend two days ago.</a:t>
            </a:r>
            <a:endParaRPr lang="en-US" sz="2400" dirty="0">
              <a:latin typeface="Times New Roman" pitchFamily="18" charset="0"/>
              <a:cs typeface="Times New Roman" pitchFamily="18" charset="0"/>
            </a:endParaRPr>
          </a:p>
        </p:txBody>
      </p:sp>
      <p:sp>
        <p:nvSpPr>
          <p:cNvPr id="3" name="Oval 2"/>
          <p:cNvSpPr/>
          <p:nvPr/>
        </p:nvSpPr>
        <p:spPr>
          <a:xfrm>
            <a:off x="2133602" y="533400"/>
            <a:ext cx="457198" cy="471845"/>
          </a:xfrm>
          <a:prstGeom prst="ellipse">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1447800" y="1610380"/>
            <a:ext cx="787974" cy="0"/>
          </a:xfrm>
          <a:prstGeom prst="line">
            <a:avLst/>
          </a:prstGeom>
          <a:ln/>
        </p:spPr>
        <p:style>
          <a:lnRef idx="2">
            <a:schemeClr val="dk1"/>
          </a:lnRef>
          <a:fillRef idx="0">
            <a:schemeClr val="dk1"/>
          </a:fillRef>
          <a:effectRef idx="1">
            <a:schemeClr val="dk1"/>
          </a:effectRef>
          <a:fontRef idx="minor">
            <a:schemeClr val="tx1"/>
          </a:fontRef>
        </p:style>
      </p:cxnSp>
      <p:sp>
        <p:nvSpPr>
          <p:cNvPr id="29" name="TextBox 28"/>
          <p:cNvSpPr txBox="1"/>
          <p:nvPr/>
        </p:nvSpPr>
        <p:spPr>
          <a:xfrm>
            <a:off x="6407727" y="922347"/>
            <a:ext cx="2514600" cy="461665"/>
          </a:xfrm>
          <a:prstGeom prst="rect">
            <a:avLst/>
          </a:prstGeom>
          <a:noFill/>
        </p:spPr>
        <p:txBody>
          <a:bodyPr wrap="square" rtlCol="0">
            <a:spAutoFit/>
          </a:bodyPr>
          <a:lstStyle/>
          <a:p>
            <a:r>
              <a:rPr lang="en-US" sz="2400" dirty="0" err="1" smtClean="0">
                <a:solidFill>
                  <a:srgbClr val="002060"/>
                </a:solidFill>
                <a:latin typeface="Times New Roman" pitchFamily="18" charset="0"/>
                <a:cs typeface="Times New Roman" pitchFamily="18" charset="0"/>
              </a:rPr>
              <a:t>Động</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từ</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có</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quy</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tắc</a:t>
            </a:r>
            <a:endParaRPr lang="en-US" sz="2400" dirty="0">
              <a:solidFill>
                <a:srgbClr val="002060"/>
              </a:solidFill>
              <a:latin typeface="Times New Roman" pitchFamily="18" charset="0"/>
              <a:cs typeface="Times New Roman" pitchFamily="18" charset="0"/>
            </a:endParaRPr>
          </a:p>
        </p:txBody>
      </p:sp>
      <p:sp>
        <p:nvSpPr>
          <p:cNvPr id="32" name="TextBox 31"/>
          <p:cNvSpPr txBox="1"/>
          <p:nvPr/>
        </p:nvSpPr>
        <p:spPr>
          <a:xfrm>
            <a:off x="6456216" y="1467561"/>
            <a:ext cx="2687784" cy="461665"/>
          </a:xfrm>
          <a:prstGeom prst="rect">
            <a:avLst/>
          </a:prstGeom>
          <a:noFill/>
        </p:spPr>
        <p:txBody>
          <a:bodyPr wrap="square" rtlCol="0">
            <a:spAutoFit/>
          </a:bodyPr>
          <a:lstStyle/>
          <a:p>
            <a:r>
              <a:rPr lang="en-US" sz="2400" dirty="0" err="1" smtClean="0">
                <a:solidFill>
                  <a:srgbClr val="002060"/>
                </a:solidFill>
                <a:latin typeface="Times New Roman" pitchFamily="18" charset="0"/>
                <a:cs typeface="Times New Roman" pitchFamily="18" charset="0"/>
              </a:rPr>
              <a:t>Động</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từ</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bất</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quy</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tắc</a:t>
            </a:r>
            <a:endParaRPr lang="en-US" sz="2400" dirty="0">
              <a:solidFill>
                <a:srgbClr val="002060"/>
              </a:solidFill>
              <a:latin typeface="Times New Roman" pitchFamily="18" charset="0"/>
              <a:cs typeface="Times New Roman" pitchFamily="18" charset="0"/>
            </a:endParaRPr>
          </a:p>
        </p:txBody>
      </p:sp>
      <p:sp>
        <p:nvSpPr>
          <p:cNvPr id="33" name="TextBox 32"/>
          <p:cNvSpPr txBox="1"/>
          <p:nvPr/>
        </p:nvSpPr>
        <p:spPr>
          <a:xfrm>
            <a:off x="3422073" y="2708623"/>
            <a:ext cx="1988127" cy="830997"/>
          </a:xfrm>
          <a:prstGeom prst="rect">
            <a:avLst/>
          </a:prstGeom>
          <a:noFill/>
        </p:spPr>
        <p:txBody>
          <a:bodyPr wrap="square" rtlCol="0">
            <a:spAutoFit/>
          </a:bodyPr>
          <a:lstStyle/>
          <a:p>
            <a:r>
              <a:rPr lang="en-US" sz="4600" dirty="0" err="1" smtClean="0">
                <a:solidFill>
                  <a:srgbClr val="FF0000"/>
                </a:solidFill>
                <a:latin typeface="Times New Roman" pitchFamily="18" charset="0"/>
                <a:cs typeface="Times New Roman" pitchFamily="18" charset="0"/>
              </a:rPr>
              <a:t>Vp</a:t>
            </a:r>
            <a:endParaRPr lang="en-US" sz="4600" dirty="0">
              <a:solidFill>
                <a:srgbClr val="FF0000"/>
              </a:solidFill>
              <a:latin typeface="Times New Roman" pitchFamily="18" charset="0"/>
              <a:cs typeface="Times New Roman" pitchFamily="18" charset="0"/>
            </a:endParaRPr>
          </a:p>
        </p:txBody>
      </p:sp>
      <p:sp>
        <p:nvSpPr>
          <p:cNvPr id="34" name="TextBox 33"/>
          <p:cNvSpPr txBox="1"/>
          <p:nvPr/>
        </p:nvSpPr>
        <p:spPr>
          <a:xfrm>
            <a:off x="5029200" y="2304871"/>
            <a:ext cx="2209799" cy="830997"/>
          </a:xfrm>
          <a:prstGeom prst="rect">
            <a:avLst/>
          </a:prstGeom>
          <a:noFill/>
        </p:spPr>
        <p:txBody>
          <a:bodyPr wrap="square" rtlCol="0">
            <a:spAutoFit/>
          </a:bodyPr>
          <a:lstStyle/>
          <a:p>
            <a:r>
              <a:rPr lang="en-US" sz="4800" dirty="0" smtClean="0">
                <a:latin typeface="Times New Roman" pitchFamily="18" charset="0"/>
                <a:cs typeface="Times New Roman" pitchFamily="18" charset="0"/>
              </a:rPr>
              <a:t>+ O</a:t>
            </a:r>
            <a:endParaRPr lang="en-US" sz="4800" dirty="0">
              <a:latin typeface="Times New Roman" pitchFamily="18" charset="0"/>
              <a:cs typeface="Times New Roman" pitchFamily="18" charset="0"/>
            </a:endParaRPr>
          </a:p>
        </p:txBody>
      </p:sp>
      <p:sp>
        <p:nvSpPr>
          <p:cNvPr id="35" name="TextBox 34"/>
          <p:cNvSpPr txBox="1"/>
          <p:nvPr/>
        </p:nvSpPr>
        <p:spPr>
          <a:xfrm>
            <a:off x="6608616" y="2287685"/>
            <a:ext cx="1849584" cy="830997"/>
          </a:xfrm>
          <a:prstGeom prst="rect">
            <a:avLst/>
          </a:prstGeom>
          <a:noFill/>
        </p:spPr>
        <p:txBody>
          <a:bodyPr wrap="square" rtlCol="0">
            <a:spAutoFit/>
          </a:bodyPr>
          <a:lstStyle/>
          <a:p>
            <a:r>
              <a:rPr lang="en-US" sz="4800" dirty="0" smtClean="0">
                <a:solidFill>
                  <a:srgbClr val="FF0000"/>
                </a:solidFill>
                <a:latin typeface="Times New Roman" pitchFamily="18" charset="0"/>
                <a:cs typeface="Times New Roman" pitchFamily="18" charset="0"/>
              </a:rPr>
              <a:t>(V</a:t>
            </a:r>
            <a:r>
              <a:rPr lang="en-US" sz="3600" dirty="0" smtClean="0">
                <a:solidFill>
                  <a:srgbClr val="FF0000"/>
                </a:solidFill>
                <a:latin typeface="Times New Roman" pitchFamily="18" charset="0"/>
                <a:cs typeface="Times New Roman" pitchFamily="18" charset="0"/>
              </a:rPr>
              <a:t>ed1</a:t>
            </a:r>
            <a:r>
              <a:rPr lang="en-US" sz="4800" dirty="0" smtClean="0">
                <a:solidFill>
                  <a:srgbClr val="FF0000"/>
                </a:solidFill>
                <a:latin typeface="Times New Roman" pitchFamily="18" charset="0"/>
                <a:cs typeface="Times New Roman" pitchFamily="18" charset="0"/>
              </a:rPr>
              <a:t>)</a:t>
            </a:r>
            <a:endParaRPr lang="en-US" sz="4800" dirty="0">
              <a:solidFill>
                <a:srgbClr val="FF0000"/>
              </a:solidFill>
              <a:latin typeface="Times New Roman" pitchFamily="18" charset="0"/>
              <a:cs typeface="Times New Roman" pitchFamily="18" charset="0"/>
            </a:endParaRPr>
          </a:p>
        </p:txBody>
      </p:sp>
      <p:sp>
        <p:nvSpPr>
          <p:cNvPr id="36" name="Oval 35"/>
          <p:cNvSpPr/>
          <p:nvPr/>
        </p:nvSpPr>
        <p:spPr>
          <a:xfrm>
            <a:off x="3200400" y="1929226"/>
            <a:ext cx="1472044" cy="1610394"/>
          </a:xfrm>
          <a:prstGeom prst="ellipse">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3408216" y="2277160"/>
            <a:ext cx="1849584" cy="830997"/>
          </a:xfrm>
          <a:prstGeom prst="rect">
            <a:avLst/>
          </a:prstGeom>
          <a:noFill/>
        </p:spPr>
        <p:txBody>
          <a:bodyPr wrap="square" rtlCol="0">
            <a:spAutoFit/>
          </a:bodyPr>
          <a:lstStyle/>
          <a:p>
            <a:r>
              <a:rPr lang="en-US" sz="4800" dirty="0" smtClean="0">
                <a:solidFill>
                  <a:srgbClr val="FF0000"/>
                </a:solidFill>
                <a:latin typeface="Times New Roman" pitchFamily="18" charset="0"/>
                <a:cs typeface="Times New Roman" pitchFamily="18" charset="0"/>
              </a:rPr>
              <a:t>V</a:t>
            </a:r>
            <a:endParaRPr lang="en-US" sz="4800" dirty="0">
              <a:solidFill>
                <a:srgbClr val="FF0000"/>
              </a:solidFill>
              <a:latin typeface="Times New Roman" pitchFamily="18" charset="0"/>
              <a:cs typeface="Times New Roman" pitchFamily="18" charset="0"/>
            </a:endParaRPr>
          </a:p>
        </p:txBody>
      </p:sp>
      <p:sp>
        <p:nvSpPr>
          <p:cNvPr id="40" name="TextBox 39"/>
          <p:cNvSpPr txBox="1"/>
          <p:nvPr/>
        </p:nvSpPr>
        <p:spPr>
          <a:xfrm>
            <a:off x="469322" y="5344180"/>
            <a:ext cx="8279824" cy="461665"/>
          </a:xfrm>
          <a:prstGeom prst="rect">
            <a:avLst/>
          </a:prstGeom>
          <a:noFill/>
        </p:spPr>
        <p:txBody>
          <a:bodyPr wrap="square" rtlCol="0" anchor="ctr">
            <a:spAutoFit/>
          </a:bodyPr>
          <a:lstStyle/>
          <a:p>
            <a:r>
              <a:rPr lang="en-US" sz="2400" dirty="0" smtClean="0">
                <a:latin typeface="Times New Roman" pitchFamily="18" charset="0"/>
                <a:cs typeface="Times New Roman" pitchFamily="18" charset="0"/>
              </a:rPr>
              <a:t>3. </a:t>
            </a:r>
            <a:r>
              <a:rPr lang="en-US" sz="2400" dirty="0" err="1" smtClean="0">
                <a:latin typeface="Times New Roman" pitchFamily="18" charset="0"/>
                <a:cs typeface="Times New Roman" pitchFamily="18" charset="0"/>
              </a:rPr>
              <a:t>Mr</a:t>
            </a:r>
            <a:r>
              <a:rPr lang="en-US" sz="2400" dirty="0" smtClean="0">
                <a:latin typeface="Times New Roman" pitchFamily="18" charset="0"/>
                <a:cs typeface="Times New Roman" pitchFamily="18" charset="0"/>
              </a:rPr>
              <a:t> Tuan was the best student in our class When he was young. </a:t>
            </a:r>
            <a:endParaRPr lang="en-US" sz="2400" dirty="0">
              <a:latin typeface="Times New Roman" pitchFamily="18" charset="0"/>
              <a:cs typeface="Times New Roman" pitchFamily="18" charset="0"/>
            </a:endParaRPr>
          </a:p>
        </p:txBody>
      </p:sp>
      <p:sp>
        <p:nvSpPr>
          <p:cNvPr id="41" name="TextBox 40"/>
          <p:cNvSpPr txBox="1"/>
          <p:nvPr/>
        </p:nvSpPr>
        <p:spPr>
          <a:xfrm>
            <a:off x="483176" y="5953780"/>
            <a:ext cx="8279824"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4. The children were in the living room yesterday evening.</a:t>
            </a:r>
            <a:endParaRPr lang="en-US" sz="2400" dirty="0">
              <a:latin typeface="Times New Roman" pitchFamily="18" charset="0"/>
              <a:cs typeface="Times New Roman" pitchFamily="18" charset="0"/>
            </a:endParaRPr>
          </a:p>
        </p:txBody>
      </p:sp>
      <p:sp>
        <p:nvSpPr>
          <p:cNvPr id="42" name="TextBox 41"/>
          <p:cNvSpPr txBox="1"/>
          <p:nvPr/>
        </p:nvSpPr>
        <p:spPr>
          <a:xfrm>
            <a:off x="471055" y="5344180"/>
            <a:ext cx="8279824" cy="461665"/>
          </a:xfrm>
          <a:prstGeom prst="rect">
            <a:avLst/>
          </a:prstGeom>
          <a:noFill/>
        </p:spPr>
        <p:txBody>
          <a:bodyPr wrap="square" rtlCol="0" anchor="ctr">
            <a:spAutoFit/>
          </a:bodyPr>
          <a:lstStyle/>
          <a:p>
            <a:r>
              <a:rPr lang="en-US" sz="2400" dirty="0" smtClean="0">
                <a:latin typeface="Times New Roman" pitchFamily="18" charset="0"/>
                <a:cs typeface="Times New Roman" pitchFamily="18" charset="0"/>
              </a:rPr>
              <a:t>3. </a:t>
            </a:r>
            <a:r>
              <a:rPr lang="en-US" sz="2400" dirty="0" err="1" smtClean="0">
                <a:latin typeface="Times New Roman" pitchFamily="18" charset="0"/>
                <a:cs typeface="Times New Roman" pitchFamily="18" charset="0"/>
              </a:rPr>
              <a:t>Mr</a:t>
            </a:r>
            <a:r>
              <a:rPr lang="en-US" sz="2400" dirty="0" smtClean="0">
                <a:latin typeface="Times New Roman" pitchFamily="18" charset="0"/>
                <a:cs typeface="Times New Roman" pitchFamily="18" charset="0"/>
              </a:rPr>
              <a:t> Tuan </a:t>
            </a:r>
            <a:r>
              <a:rPr lang="en-US" sz="2400" dirty="0" smtClean="0">
                <a:solidFill>
                  <a:srgbClr val="FF0000"/>
                </a:solidFill>
                <a:latin typeface="Times New Roman" pitchFamily="18" charset="0"/>
                <a:cs typeface="Times New Roman" pitchFamily="18" charset="0"/>
              </a:rPr>
              <a:t>was</a:t>
            </a:r>
            <a:r>
              <a:rPr lang="en-US" sz="2400" dirty="0" smtClean="0">
                <a:latin typeface="Times New Roman" pitchFamily="18" charset="0"/>
                <a:cs typeface="Times New Roman" pitchFamily="18" charset="0"/>
              </a:rPr>
              <a:t> the best student in our class When he was young. </a:t>
            </a:r>
            <a:endParaRPr lang="en-US" sz="2400" dirty="0">
              <a:latin typeface="Times New Roman" pitchFamily="18" charset="0"/>
              <a:cs typeface="Times New Roman" pitchFamily="18" charset="0"/>
            </a:endParaRPr>
          </a:p>
        </p:txBody>
      </p:sp>
      <p:sp>
        <p:nvSpPr>
          <p:cNvPr id="43" name="TextBox 42"/>
          <p:cNvSpPr txBox="1"/>
          <p:nvPr/>
        </p:nvSpPr>
        <p:spPr>
          <a:xfrm>
            <a:off x="484909" y="5953780"/>
            <a:ext cx="8279824"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4. The children </a:t>
            </a:r>
            <a:r>
              <a:rPr lang="en-US" sz="2400" dirty="0" smtClean="0">
                <a:solidFill>
                  <a:srgbClr val="FF0000"/>
                </a:solidFill>
                <a:latin typeface="Times New Roman" pitchFamily="18" charset="0"/>
                <a:cs typeface="Times New Roman" pitchFamily="18" charset="0"/>
              </a:rPr>
              <a:t>were </a:t>
            </a:r>
            <a:r>
              <a:rPr lang="en-US" sz="2400" dirty="0" smtClean="0">
                <a:latin typeface="Times New Roman" pitchFamily="18" charset="0"/>
                <a:cs typeface="Times New Roman" pitchFamily="18" charset="0"/>
              </a:rPr>
              <a:t>in the living room yesterday evening.</a:t>
            </a:r>
            <a:endParaRPr lang="en-US" sz="2400" dirty="0">
              <a:latin typeface="Times New Roman" pitchFamily="18" charset="0"/>
              <a:cs typeface="Times New Roman" pitchFamily="18" charset="0"/>
            </a:endParaRPr>
          </a:p>
        </p:txBody>
      </p:sp>
      <p:sp>
        <p:nvSpPr>
          <p:cNvPr id="44" name="TextBox 43"/>
          <p:cNvSpPr txBox="1"/>
          <p:nvPr/>
        </p:nvSpPr>
        <p:spPr>
          <a:xfrm>
            <a:off x="900544" y="3962400"/>
            <a:ext cx="1766458" cy="830997"/>
          </a:xfrm>
          <a:prstGeom prst="rect">
            <a:avLst/>
          </a:prstGeom>
          <a:noFill/>
        </p:spPr>
        <p:txBody>
          <a:bodyPr wrap="square" rtlCol="0">
            <a:spAutoFit/>
          </a:bodyPr>
          <a:lstStyle/>
          <a:p>
            <a:pPr algn="ctr"/>
            <a:r>
              <a:rPr lang="en-US" sz="4800" dirty="0" smtClean="0">
                <a:latin typeface="Times New Roman" pitchFamily="18" charset="0"/>
                <a:cs typeface="Times New Roman" pitchFamily="18" charset="0"/>
              </a:rPr>
              <a:t>S   +</a:t>
            </a:r>
          </a:p>
        </p:txBody>
      </p:sp>
      <p:sp>
        <p:nvSpPr>
          <p:cNvPr id="45" name="TextBox 44"/>
          <p:cNvSpPr txBox="1"/>
          <p:nvPr/>
        </p:nvSpPr>
        <p:spPr>
          <a:xfrm>
            <a:off x="2667002" y="3664803"/>
            <a:ext cx="1523998" cy="830997"/>
          </a:xfrm>
          <a:prstGeom prst="rect">
            <a:avLst/>
          </a:prstGeom>
          <a:noFill/>
        </p:spPr>
        <p:txBody>
          <a:bodyPr wrap="square" rtlCol="0">
            <a:spAutoFit/>
          </a:bodyPr>
          <a:lstStyle/>
          <a:p>
            <a:pPr algn="ctr"/>
            <a:r>
              <a:rPr lang="en-US" sz="4800" dirty="0" smtClean="0">
                <a:latin typeface="Times New Roman" pitchFamily="18" charset="0"/>
                <a:cs typeface="Times New Roman" pitchFamily="18" charset="0"/>
              </a:rPr>
              <a:t>was </a:t>
            </a:r>
          </a:p>
        </p:txBody>
      </p:sp>
      <p:sp>
        <p:nvSpPr>
          <p:cNvPr id="46" name="TextBox 45"/>
          <p:cNvSpPr txBox="1"/>
          <p:nvPr/>
        </p:nvSpPr>
        <p:spPr>
          <a:xfrm>
            <a:off x="2743202" y="4350603"/>
            <a:ext cx="1523998" cy="830997"/>
          </a:xfrm>
          <a:prstGeom prst="rect">
            <a:avLst/>
          </a:prstGeom>
          <a:noFill/>
        </p:spPr>
        <p:txBody>
          <a:bodyPr wrap="square" rtlCol="0">
            <a:spAutoFit/>
          </a:bodyPr>
          <a:lstStyle/>
          <a:p>
            <a:pPr algn="ctr"/>
            <a:r>
              <a:rPr lang="en-US" sz="4800" dirty="0" smtClean="0">
                <a:latin typeface="Times New Roman" pitchFamily="18" charset="0"/>
                <a:cs typeface="Times New Roman" pitchFamily="18" charset="0"/>
              </a:rPr>
              <a:t>were </a:t>
            </a:r>
          </a:p>
        </p:txBody>
      </p:sp>
      <p:sp>
        <p:nvSpPr>
          <p:cNvPr id="47" name="TextBox 46"/>
          <p:cNvSpPr txBox="1"/>
          <p:nvPr/>
        </p:nvSpPr>
        <p:spPr>
          <a:xfrm>
            <a:off x="5410200" y="3920835"/>
            <a:ext cx="1624443" cy="830997"/>
          </a:xfrm>
          <a:prstGeom prst="rect">
            <a:avLst/>
          </a:prstGeom>
          <a:noFill/>
        </p:spPr>
        <p:txBody>
          <a:bodyPr wrap="square" rtlCol="0">
            <a:spAutoFit/>
          </a:bodyPr>
          <a:lstStyle/>
          <a:p>
            <a:pPr algn="ctr"/>
            <a:r>
              <a:rPr lang="en-US" sz="4800" dirty="0" smtClean="0">
                <a:latin typeface="Times New Roman" pitchFamily="18" charset="0"/>
                <a:cs typeface="Times New Roman" pitchFamily="18" charset="0"/>
              </a:rPr>
              <a:t>+ O</a:t>
            </a:r>
            <a:endParaRPr lang="en-US" sz="4800" dirty="0">
              <a:latin typeface="Times New Roman" pitchFamily="18" charset="0"/>
              <a:cs typeface="Times New Roman" pitchFamily="18" charset="0"/>
            </a:endParaRPr>
          </a:p>
        </p:txBody>
      </p:sp>
      <p:sp>
        <p:nvSpPr>
          <p:cNvPr id="48" name="TextBox 47"/>
          <p:cNvSpPr txBox="1"/>
          <p:nvPr/>
        </p:nvSpPr>
        <p:spPr>
          <a:xfrm>
            <a:off x="4036866" y="3948270"/>
            <a:ext cx="1624443" cy="830997"/>
          </a:xfrm>
          <a:prstGeom prst="rect">
            <a:avLst/>
          </a:prstGeom>
          <a:noFill/>
        </p:spPr>
        <p:txBody>
          <a:bodyPr wrap="square" rtlCol="0">
            <a:spAutoFit/>
          </a:bodyPr>
          <a:lstStyle/>
          <a:p>
            <a:pPr algn="ctr"/>
            <a:r>
              <a:rPr lang="en-US" sz="4800" dirty="0" smtClean="0">
                <a:solidFill>
                  <a:srgbClr val="000099"/>
                </a:solidFill>
                <a:latin typeface="Times New Roman" pitchFamily="18" charset="0"/>
                <a:cs typeface="Times New Roman" pitchFamily="18" charset="0"/>
              </a:rPr>
              <a:t>not</a:t>
            </a:r>
            <a:endParaRPr lang="en-US" sz="4800" dirty="0">
              <a:solidFill>
                <a:srgbClr val="000099"/>
              </a:solidFill>
              <a:latin typeface="Times New Roman" pitchFamily="18" charset="0"/>
              <a:cs typeface="Times New Roman" pitchFamily="18" charset="0"/>
            </a:endParaRPr>
          </a:p>
        </p:txBody>
      </p:sp>
      <p:sp>
        <p:nvSpPr>
          <p:cNvPr id="49" name="TextBox 48"/>
          <p:cNvSpPr txBox="1"/>
          <p:nvPr/>
        </p:nvSpPr>
        <p:spPr>
          <a:xfrm>
            <a:off x="1066802" y="3677968"/>
            <a:ext cx="1523998" cy="830997"/>
          </a:xfrm>
          <a:prstGeom prst="rect">
            <a:avLst/>
          </a:prstGeom>
          <a:noFill/>
        </p:spPr>
        <p:txBody>
          <a:bodyPr wrap="square" rtlCol="0">
            <a:spAutoFit/>
          </a:bodyPr>
          <a:lstStyle/>
          <a:p>
            <a:pPr algn="ctr"/>
            <a:r>
              <a:rPr lang="en-US" sz="4800" dirty="0" smtClean="0">
                <a:latin typeface="Times New Roman" pitchFamily="18" charset="0"/>
                <a:cs typeface="Times New Roman" pitchFamily="18" charset="0"/>
              </a:rPr>
              <a:t>Was </a:t>
            </a:r>
          </a:p>
        </p:txBody>
      </p:sp>
      <p:sp>
        <p:nvSpPr>
          <p:cNvPr id="50" name="TextBox 49"/>
          <p:cNvSpPr txBox="1"/>
          <p:nvPr/>
        </p:nvSpPr>
        <p:spPr>
          <a:xfrm>
            <a:off x="1143002" y="4363768"/>
            <a:ext cx="1523998" cy="830997"/>
          </a:xfrm>
          <a:prstGeom prst="rect">
            <a:avLst/>
          </a:prstGeom>
          <a:noFill/>
        </p:spPr>
        <p:txBody>
          <a:bodyPr wrap="square" rtlCol="0">
            <a:spAutoFit/>
          </a:bodyPr>
          <a:lstStyle/>
          <a:p>
            <a:pPr algn="ctr"/>
            <a:r>
              <a:rPr lang="en-US" sz="4800" dirty="0" smtClean="0">
                <a:latin typeface="Times New Roman" pitchFamily="18" charset="0"/>
                <a:cs typeface="Times New Roman" pitchFamily="18" charset="0"/>
              </a:rPr>
              <a:t>Were </a:t>
            </a:r>
          </a:p>
        </p:txBody>
      </p:sp>
      <p:sp>
        <p:nvSpPr>
          <p:cNvPr id="51" name="TextBox 50"/>
          <p:cNvSpPr txBox="1"/>
          <p:nvPr/>
        </p:nvSpPr>
        <p:spPr>
          <a:xfrm>
            <a:off x="2514600" y="3954919"/>
            <a:ext cx="1766458" cy="830997"/>
          </a:xfrm>
          <a:prstGeom prst="rect">
            <a:avLst/>
          </a:prstGeom>
          <a:noFill/>
        </p:spPr>
        <p:txBody>
          <a:bodyPr wrap="square" rtlCol="0">
            <a:spAutoFit/>
          </a:bodyPr>
          <a:lstStyle/>
          <a:p>
            <a:pPr algn="ctr"/>
            <a:r>
              <a:rPr lang="en-US" sz="4800" dirty="0" smtClean="0">
                <a:latin typeface="Times New Roman" pitchFamily="18" charset="0"/>
                <a:cs typeface="Times New Roman" pitchFamily="18" charset="0"/>
              </a:rPr>
              <a:t>+   S   </a:t>
            </a:r>
          </a:p>
        </p:txBody>
      </p:sp>
      <p:sp>
        <p:nvSpPr>
          <p:cNvPr id="52" name="TextBox 51"/>
          <p:cNvSpPr txBox="1"/>
          <p:nvPr/>
        </p:nvSpPr>
        <p:spPr>
          <a:xfrm>
            <a:off x="5538357" y="3935104"/>
            <a:ext cx="1624443" cy="830997"/>
          </a:xfrm>
          <a:prstGeom prst="rect">
            <a:avLst/>
          </a:prstGeom>
          <a:noFill/>
        </p:spPr>
        <p:txBody>
          <a:bodyPr wrap="square" rtlCol="0">
            <a:spAutoFit/>
          </a:bodyPr>
          <a:lstStyle/>
          <a:p>
            <a:pPr algn="ctr"/>
            <a:r>
              <a:rPr lang="en-US" sz="4800" dirty="0" smtClean="0">
                <a:latin typeface="Times New Roman" pitchFamily="18" charset="0"/>
                <a:cs typeface="Times New Roman" pitchFamily="18" charset="0"/>
              </a:rPr>
              <a:t>+ O?</a:t>
            </a:r>
            <a:endParaRPr lang="en-US" sz="4800" dirty="0">
              <a:latin typeface="Times New Roman" pitchFamily="18" charset="0"/>
              <a:cs typeface="Times New Roman" pitchFamily="18" charset="0"/>
            </a:endParaRPr>
          </a:p>
        </p:txBody>
      </p:sp>
    </p:spTree>
    <p:extLst>
      <p:ext uri="{BB962C8B-B14F-4D97-AF65-F5344CB8AC3E}">
        <p14:creationId xmlns:p14="http://schemas.microsoft.com/office/powerpoint/2010/main" val="81662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xit" presetSubtype="0" fill="hold" grpId="1" nodeType="withEffect">
                                  <p:stCondLst>
                                    <p:cond delay="0"/>
                                  </p:stCondLst>
                                  <p:childTnLst>
                                    <p:animEffect transition="out" filter="fade">
                                      <p:cBhvr>
                                        <p:cTn id="19" dur="500"/>
                                        <p:tgtEl>
                                          <p:spTgt spid="21"/>
                                        </p:tgtEl>
                                      </p:cBhvr>
                                    </p:animEffect>
                                    <p:set>
                                      <p:cBhvr>
                                        <p:cTn id="20" dur="1" fill="hold">
                                          <p:stCondLst>
                                            <p:cond delay="499"/>
                                          </p:stCondLst>
                                        </p:cTn>
                                        <p:tgtEl>
                                          <p:spTgt spid="2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xit" presetSubtype="0" fill="hold" grpId="1" nodeType="withEffect">
                                  <p:stCondLst>
                                    <p:cond delay="0"/>
                                  </p:stCondLst>
                                  <p:childTnLst>
                                    <p:animEffect transition="out" filter="fade">
                                      <p:cBhvr>
                                        <p:cTn id="27" dur="500"/>
                                        <p:tgtEl>
                                          <p:spTgt spid="23"/>
                                        </p:tgtEl>
                                      </p:cBhvr>
                                    </p:animEffect>
                                    <p:set>
                                      <p:cBhvr>
                                        <p:cTn id="28" dur="1" fill="hold">
                                          <p:stCondLst>
                                            <p:cond delay="499"/>
                                          </p:stCondLst>
                                        </p:cTn>
                                        <p:tgtEl>
                                          <p:spTgt spid="2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cTn>
                              </p:par>
                            </p:childTnLst>
                          </p:cTn>
                        </p:par>
                        <p:par>
                          <p:cTn id="57" fill="hold">
                            <p:stCondLst>
                              <p:cond delay="1500"/>
                            </p:stCondLst>
                            <p:childTnLst>
                              <p:par>
                                <p:cTn id="58" presetID="10" presetClass="entr" presetSubtype="0" fill="hold" grpId="0" nodeType="after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500"/>
                                        <p:tgtEl>
                                          <p:spTgt spid="33"/>
                                        </p:tgtEl>
                                      </p:cBhvr>
                                    </p:animEffect>
                                  </p:childTnLst>
                                </p:cTn>
                              </p:par>
                            </p:childTnLst>
                          </p:cTn>
                        </p:par>
                        <p:par>
                          <p:cTn id="61" fill="hold">
                            <p:stCondLst>
                              <p:cond delay="2000"/>
                            </p:stCondLst>
                            <p:childTnLst>
                              <p:par>
                                <p:cTn id="62" presetID="10" presetClass="entr" presetSubtype="0"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500"/>
                                        <p:tgtEl>
                                          <p:spTgt spid="3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fade">
                                      <p:cBhvr>
                                        <p:cTn id="69" dur="500"/>
                                        <p:tgtEl>
                                          <p:spTgt spid="36"/>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fade">
                                      <p:cBhvr>
                                        <p:cTn id="74" dur="500"/>
                                        <p:tgtEl>
                                          <p:spTgt spid="35"/>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fade">
                                      <p:cBhvr>
                                        <p:cTn id="79" dur="500"/>
                                        <p:tgtEl>
                                          <p:spTgt spid="19"/>
                                        </p:tgtEl>
                                      </p:cBhvr>
                                    </p:animEffect>
                                  </p:childTnLst>
                                </p:cTn>
                              </p:par>
                            </p:childTnLst>
                          </p:cTn>
                        </p:par>
                      </p:childTnLst>
                    </p:cTn>
                  </p:par>
                  <p:par>
                    <p:cTn id="80" fill="hold">
                      <p:stCondLst>
                        <p:cond delay="indefinite"/>
                      </p:stCondLst>
                      <p:childTnLst>
                        <p:par>
                          <p:cTn id="81" fill="hold">
                            <p:stCondLst>
                              <p:cond delay="0"/>
                            </p:stCondLst>
                            <p:childTnLst>
                              <p:par>
                                <p:cTn id="82" presetID="35" presetClass="path" presetSubtype="0" accel="50000" decel="50000" fill="hold" grpId="2" nodeType="clickEffect">
                                  <p:stCondLst>
                                    <p:cond delay="0"/>
                                  </p:stCondLst>
                                  <p:childTnLst>
                                    <p:animMotion origin="layout" path="M -4.72222E-6 -2.96296E-6 L -0.40711 -0.00532 " pathEditMode="relative" rAng="0" ptsTypes="AA">
                                      <p:cBhvr>
                                        <p:cTn id="83" dur="2000" fill="hold"/>
                                        <p:tgtEl>
                                          <p:spTgt spid="35"/>
                                        </p:tgtEl>
                                        <p:attrNameLst>
                                          <p:attrName>ppt_x</p:attrName>
                                          <p:attrName>ppt_y</p:attrName>
                                        </p:attrNameLst>
                                      </p:cBhvr>
                                      <p:rCtr x="-20365" y="-278"/>
                                    </p:animMotion>
                                  </p:childTnLst>
                                </p:cTn>
                              </p:par>
                              <p:par>
                                <p:cTn id="84" presetID="10" presetClass="exit" presetSubtype="0" fill="hold" grpId="2" nodeType="withEffect">
                                  <p:stCondLst>
                                    <p:cond delay="0"/>
                                  </p:stCondLst>
                                  <p:childTnLst>
                                    <p:animEffect transition="out" filter="fade">
                                      <p:cBhvr>
                                        <p:cTn id="85" dur="500"/>
                                        <p:tgtEl>
                                          <p:spTgt spid="10"/>
                                        </p:tgtEl>
                                      </p:cBhvr>
                                    </p:animEffect>
                                    <p:set>
                                      <p:cBhvr>
                                        <p:cTn id="86" dur="1" fill="hold">
                                          <p:stCondLst>
                                            <p:cond delay="499"/>
                                          </p:stCondLst>
                                        </p:cTn>
                                        <p:tgtEl>
                                          <p:spTgt spid="10"/>
                                        </p:tgtEl>
                                        <p:attrNameLst>
                                          <p:attrName>style.visibility</p:attrName>
                                        </p:attrNameLst>
                                      </p:cBhvr>
                                      <p:to>
                                        <p:strVal val="hidden"/>
                                      </p:to>
                                    </p:set>
                                  </p:childTnLst>
                                </p:cTn>
                              </p:par>
                              <p:par>
                                <p:cTn id="87" presetID="10" presetClass="exit" presetSubtype="0" fill="hold" grpId="2" nodeType="withEffect">
                                  <p:stCondLst>
                                    <p:cond delay="0"/>
                                  </p:stCondLst>
                                  <p:childTnLst>
                                    <p:animEffect transition="out" filter="fade">
                                      <p:cBhvr>
                                        <p:cTn id="88" dur="500"/>
                                        <p:tgtEl>
                                          <p:spTgt spid="33"/>
                                        </p:tgtEl>
                                      </p:cBhvr>
                                    </p:animEffect>
                                    <p:set>
                                      <p:cBhvr>
                                        <p:cTn id="89" dur="1" fill="hold">
                                          <p:stCondLst>
                                            <p:cond delay="499"/>
                                          </p:stCondLst>
                                        </p:cTn>
                                        <p:tgtEl>
                                          <p:spTgt spid="33"/>
                                        </p:tgtEl>
                                        <p:attrNameLst>
                                          <p:attrName>style.visibility</p:attrName>
                                        </p:attrNameLst>
                                      </p:cBhvr>
                                      <p:to>
                                        <p:strVal val="hidden"/>
                                      </p:to>
                                    </p:set>
                                  </p:childTnLst>
                                </p:cTn>
                              </p:par>
                              <p:par>
                                <p:cTn id="90" presetID="10" presetClass="exit" presetSubtype="0" fill="hold" grpId="2" nodeType="withEffect">
                                  <p:stCondLst>
                                    <p:cond delay="0"/>
                                  </p:stCondLst>
                                  <p:childTnLst>
                                    <p:animEffect transition="out" filter="fade">
                                      <p:cBhvr>
                                        <p:cTn id="91" dur="500"/>
                                        <p:tgtEl>
                                          <p:spTgt spid="36"/>
                                        </p:tgtEl>
                                      </p:cBhvr>
                                    </p:animEffect>
                                    <p:set>
                                      <p:cBhvr>
                                        <p:cTn id="92" dur="1" fill="hold">
                                          <p:stCondLst>
                                            <p:cond delay="499"/>
                                          </p:stCondLst>
                                        </p:cTn>
                                        <p:tgtEl>
                                          <p:spTgt spid="36"/>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500"/>
                                        <p:tgtEl>
                                          <p:spTgt spid="17"/>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9"/>
                                        </p:tgtEl>
                                        <p:attrNameLst>
                                          <p:attrName>style.visibility</p:attrName>
                                        </p:attrNameLst>
                                      </p:cBhvr>
                                      <p:to>
                                        <p:strVal val="visible"/>
                                      </p:to>
                                    </p:set>
                                    <p:animEffect transition="in" filter="fade">
                                      <p:cBhvr>
                                        <p:cTn id="102" dur="500"/>
                                        <p:tgtEl>
                                          <p:spTgt spid="39"/>
                                        </p:tgtEl>
                                      </p:cBhvr>
                                    </p:animEffect>
                                  </p:childTnLst>
                                </p:cTn>
                              </p:par>
                              <p:par>
                                <p:cTn id="103" presetID="10" presetClass="exit" presetSubtype="0" fill="hold" grpId="1" nodeType="withEffect">
                                  <p:stCondLst>
                                    <p:cond delay="0"/>
                                  </p:stCondLst>
                                  <p:childTnLst>
                                    <p:animEffect transition="out" filter="fade">
                                      <p:cBhvr>
                                        <p:cTn id="104" dur="500"/>
                                        <p:tgtEl>
                                          <p:spTgt spid="10"/>
                                        </p:tgtEl>
                                      </p:cBhvr>
                                    </p:animEffect>
                                    <p:set>
                                      <p:cBhvr>
                                        <p:cTn id="105" dur="1" fill="hold">
                                          <p:stCondLst>
                                            <p:cond delay="499"/>
                                          </p:stCondLst>
                                        </p:cTn>
                                        <p:tgtEl>
                                          <p:spTgt spid="10"/>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33"/>
                                        </p:tgtEl>
                                      </p:cBhvr>
                                    </p:animEffect>
                                    <p:set>
                                      <p:cBhvr>
                                        <p:cTn id="108" dur="1" fill="hold">
                                          <p:stCondLst>
                                            <p:cond delay="499"/>
                                          </p:stCondLst>
                                        </p:cTn>
                                        <p:tgtEl>
                                          <p:spTgt spid="33"/>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36"/>
                                        </p:tgtEl>
                                      </p:cBhvr>
                                    </p:animEffect>
                                    <p:set>
                                      <p:cBhvr>
                                        <p:cTn id="111" dur="1" fill="hold">
                                          <p:stCondLst>
                                            <p:cond delay="499"/>
                                          </p:stCondLst>
                                        </p:cTn>
                                        <p:tgtEl>
                                          <p:spTgt spid="36"/>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35"/>
                                        </p:tgtEl>
                                      </p:cBhvr>
                                    </p:animEffect>
                                    <p:set>
                                      <p:cBhvr>
                                        <p:cTn id="114" dur="1" fill="hold">
                                          <p:stCondLst>
                                            <p:cond delay="499"/>
                                          </p:stCondLst>
                                        </p:cTn>
                                        <p:tgtEl>
                                          <p:spTgt spid="35"/>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13"/>
                                        </p:tgtEl>
                                        <p:attrNameLst>
                                          <p:attrName>style.visibility</p:attrName>
                                        </p:attrNameLst>
                                      </p:cBhvr>
                                      <p:to>
                                        <p:strVal val="visible"/>
                                      </p:to>
                                    </p:set>
                                    <p:animEffect transition="in" filter="fade">
                                      <p:cBhvr>
                                        <p:cTn id="119" dur="500"/>
                                        <p:tgtEl>
                                          <p:spTgt spid="13"/>
                                        </p:tgtEl>
                                      </p:cBhvr>
                                    </p:animEffect>
                                  </p:childTnLst>
                                </p:cTn>
                              </p:par>
                              <p:par>
                                <p:cTn id="120" presetID="10" presetClass="exit" presetSubtype="0" fill="hold" grpId="1" nodeType="withEffect">
                                  <p:stCondLst>
                                    <p:cond delay="0"/>
                                  </p:stCondLst>
                                  <p:childTnLst>
                                    <p:animEffect transition="out" filter="fade">
                                      <p:cBhvr>
                                        <p:cTn id="121" dur="500"/>
                                        <p:tgtEl>
                                          <p:spTgt spid="9"/>
                                        </p:tgtEl>
                                      </p:cBhvr>
                                    </p:animEffect>
                                    <p:set>
                                      <p:cBhvr>
                                        <p:cTn id="122" dur="1" fill="hold">
                                          <p:stCondLst>
                                            <p:cond delay="499"/>
                                          </p:stCondLst>
                                        </p:cTn>
                                        <p:tgtEl>
                                          <p:spTgt spid="9"/>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500"/>
                                        <p:tgtEl>
                                          <p:spTgt spid="34"/>
                                        </p:tgtEl>
                                      </p:cBhvr>
                                    </p:animEffect>
                                    <p:set>
                                      <p:cBhvr>
                                        <p:cTn id="125" dur="1" fill="hold">
                                          <p:stCondLst>
                                            <p:cond delay="499"/>
                                          </p:stCondLst>
                                        </p:cTn>
                                        <p:tgtEl>
                                          <p:spTgt spid="34"/>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500"/>
                                        <p:tgtEl>
                                          <p:spTgt spid="17"/>
                                        </p:tgtEl>
                                      </p:cBhvr>
                                    </p:animEffect>
                                    <p:set>
                                      <p:cBhvr>
                                        <p:cTn id="128" dur="1" fill="hold">
                                          <p:stCondLst>
                                            <p:cond delay="499"/>
                                          </p:stCondLst>
                                        </p:cTn>
                                        <p:tgtEl>
                                          <p:spTgt spid="17"/>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39"/>
                                        </p:tgtEl>
                                      </p:cBhvr>
                                    </p:animEffect>
                                    <p:set>
                                      <p:cBhvr>
                                        <p:cTn id="131" dur="1" fill="hold">
                                          <p:stCondLst>
                                            <p:cond delay="499"/>
                                          </p:stCondLst>
                                        </p:cTn>
                                        <p:tgtEl>
                                          <p:spTgt spid="39"/>
                                        </p:tgtEl>
                                        <p:attrNameLst>
                                          <p:attrName>style.visibility</p:attrName>
                                        </p:attrNameLst>
                                      </p:cBhvr>
                                      <p:to>
                                        <p:strVal val="hidden"/>
                                      </p:to>
                                    </p:set>
                                  </p:childTnLst>
                                </p:cTn>
                              </p:par>
                              <p:par>
                                <p:cTn id="132" presetID="10" presetClass="entr" presetSubtype="0" fill="hold" grpId="0" nodeType="with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fade">
                                      <p:cBhvr>
                                        <p:cTn id="134" dur="500"/>
                                        <p:tgtEl>
                                          <p:spTgt spid="14"/>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15"/>
                                        </p:tgtEl>
                                        <p:attrNameLst>
                                          <p:attrName>style.visibility</p:attrName>
                                        </p:attrNameLst>
                                      </p:cBhvr>
                                      <p:to>
                                        <p:strVal val="visible"/>
                                      </p:to>
                                    </p:set>
                                    <p:animEffect transition="in" filter="fade">
                                      <p:cBhvr>
                                        <p:cTn id="139" dur="500"/>
                                        <p:tgtEl>
                                          <p:spTgt spid="15"/>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40"/>
                                        </p:tgtEl>
                                        <p:attrNameLst>
                                          <p:attrName>style.visibility</p:attrName>
                                        </p:attrNameLst>
                                      </p:cBhvr>
                                      <p:to>
                                        <p:strVal val="visible"/>
                                      </p:to>
                                    </p:set>
                                    <p:animEffect transition="in" filter="fade">
                                      <p:cBhvr>
                                        <p:cTn id="144" dur="500"/>
                                        <p:tgtEl>
                                          <p:spTgt spid="40"/>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grpId="0" nodeType="clickEffect">
                                  <p:stCondLst>
                                    <p:cond delay="0"/>
                                  </p:stCondLst>
                                  <p:childTnLst>
                                    <p:set>
                                      <p:cBhvr>
                                        <p:cTn id="148" dur="1" fill="hold">
                                          <p:stCondLst>
                                            <p:cond delay="0"/>
                                          </p:stCondLst>
                                        </p:cTn>
                                        <p:tgtEl>
                                          <p:spTgt spid="41"/>
                                        </p:tgtEl>
                                        <p:attrNameLst>
                                          <p:attrName>style.visibility</p:attrName>
                                        </p:attrNameLst>
                                      </p:cBhvr>
                                      <p:to>
                                        <p:strVal val="visible"/>
                                      </p:to>
                                    </p:set>
                                    <p:animEffect transition="in" filter="fade">
                                      <p:cBhvr>
                                        <p:cTn id="149" dur="500"/>
                                        <p:tgtEl>
                                          <p:spTgt spid="41"/>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grpId="0" nodeType="clickEffect">
                                  <p:stCondLst>
                                    <p:cond delay="0"/>
                                  </p:stCondLst>
                                  <p:childTnLst>
                                    <p:set>
                                      <p:cBhvr>
                                        <p:cTn id="153" dur="1" fill="hold">
                                          <p:stCondLst>
                                            <p:cond delay="0"/>
                                          </p:stCondLst>
                                        </p:cTn>
                                        <p:tgtEl>
                                          <p:spTgt spid="42"/>
                                        </p:tgtEl>
                                        <p:attrNameLst>
                                          <p:attrName>style.visibility</p:attrName>
                                        </p:attrNameLst>
                                      </p:cBhvr>
                                      <p:to>
                                        <p:strVal val="visible"/>
                                      </p:to>
                                    </p:set>
                                    <p:animEffect transition="in" filter="fade">
                                      <p:cBhvr>
                                        <p:cTn id="154" dur="500"/>
                                        <p:tgtEl>
                                          <p:spTgt spid="42"/>
                                        </p:tgtEl>
                                      </p:cBhvr>
                                    </p:animEffect>
                                  </p:childTnLst>
                                </p:cTn>
                              </p:par>
                              <p:par>
                                <p:cTn id="155" presetID="10" presetClass="exit" presetSubtype="0" fill="hold" grpId="1" nodeType="withEffect">
                                  <p:stCondLst>
                                    <p:cond delay="0"/>
                                  </p:stCondLst>
                                  <p:childTnLst>
                                    <p:animEffect transition="out" filter="fade">
                                      <p:cBhvr>
                                        <p:cTn id="156" dur="500"/>
                                        <p:tgtEl>
                                          <p:spTgt spid="40"/>
                                        </p:tgtEl>
                                      </p:cBhvr>
                                    </p:animEffect>
                                    <p:set>
                                      <p:cBhvr>
                                        <p:cTn id="157" dur="1" fill="hold">
                                          <p:stCondLst>
                                            <p:cond delay="499"/>
                                          </p:stCondLst>
                                        </p:cTn>
                                        <p:tgtEl>
                                          <p:spTgt spid="40"/>
                                        </p:tgtEl>
                                        <p:attrNameLst>
                                          <p:attrName>style.visibility</p:attrName>
                                        </p:attrNameLst>
                                      </p:cBhvr>
                                      <p:to>
                                        <p:strVal val="hidden"/>
                                      </p:to>
                                    </p:se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43"/>
                                        </p:tgtEl>
                                        <p:attrNameLst>
                                          <p:attrName>style.visibility</p:attrName>
                                        </p:attrNameLst>
                                      </p:cBhvr>
                                      <p:to>
                                        <p:strVal val="visible"/>
                                      </p:to>
                                    </p:set>
                                    <p:animEffect transition="in" filter="fade">
                                      <p:cBhvr>
                                        <p:cTn id="162" dur="500"/>
                                        <p:tgtEl>
                                          <p:spTgt spid="43"/>
                                        </p:tgtEl>
                                      </p:cBhvr>
                                    </p:animEffect>
                                  </p:childTnLst>
                                </p:cTn>
                              </p:par>
                              <p:par>
                                <p:cTn id="163" presetID="10" presetClass="exit" presetSubtype="0" fill="hold" grpId="1" nodeType="withEffect">
                                  <p:stCondLst>
                                    <p:cond delay="0"/>
                                  </p:stCondLst>
                                  <p:childTnLst>
                                    <p:animEffect transition="out" filter="fade">
                                      <p:cBhvr>
                                        <p:cTn id="164" dur="500"/>
                                        <p:tgtEl>
                                          <p:spTgt spid="41"/>
                                        </p:tgtEl>
                                      </p:cBhvr>
                                    </p:animEffect>
                                    <p:set>
                                      <p:cBhvr>
                                        <p:cTn id="165" dur="1" fill="hold">
                                          <p:stCondLst>
                                            <p:cond delay="499"/>
                                          </p:stCondLst>
                                        </p:cTn>
                                        <p:tgtEl>
                                          <p:spTgt spid="41"/>
                                        </p:tgtEl>
                                        <p:attrNameLst>
                                          <p:attrName>style.visibility</p:attrName>
                                        </p:attrNameLst>
                                      </p:cBhvr>
                                      <p:to>
                                        <p:strVal val="hidden"/>
                                      </p:to>
                                    </p:set>
                                  </p:childTnLst>
                                </p:cTn>
                              </p:par>
                            </p:childTnLst>
                          </p:cTn>
                        </p:par>
                      </p:childTnLst>
                    </p:cTn>
                  </p:par>
                  <p:par>
                    <p:cTn id="166" fill="hold">
                      <p:stCondLst>
                        <p:cond delay="indefinite"/>
                      </p:stCondLst>
                      <p:childTnLst>
                        <p:par>
                          <p:cTn id="167" fill="hold">
                            <p:stCondLst>
                              <p:cond delay="0"/>
                            </p:stCondLst>
                            <p:childTnLst>
                              <p:par>
                                <p:cTn id="168" presetID="10" presetClass="entr" presetSubtype="0" fill="hold" grpId="0" nodeType="clickEffect">
                                  <p:stCondLst>
                                    <p:cond delay="0"/>
                                  </p:stCondLst>
                                  <p:childTnLst>
                                    <p:set>
                                      <p:cBhvr>
                                        <p:cTn id="169" dur="1" fill="hold">
                                          <p:stCondLst>
                                            <p:cond delay="0"/>
                                          </p:stCondLst>
                                        </p:cTn>
                                        <p:tgtEl>
                                          <p:spTgt spid="44"/>
                                        </p:tgtEl>
                                        <p:attrNameLst>
                                          <p:attrName>style.visibility</p:attrName>
                                        </p:attrNameLst>
                                      </p:cBhvr>
                                      <p:to>
                                        <p:strVal val="visible"/>
                                      </p:to>
                                    </p:set>
                                    <p:animEffect transition="in" filter="fade">
                                      <p:cBhvr>
                                        <p:cTn id="170" dur="500"/>
                                        <p:tgtEl>
                                          <p:spTgt spid="44"/>
                                        </p:tgtEl>
                                      </p:cBhvr>
                                    </p:animEffect>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grpId="0" nodeType="clickEffect">
                                  <p:stCondLst>
                                    <p:cond delay="0"/>
                                  </p:stCondLst>
                                  <p:childTnLst>
                                    <p:set>
                                      <p:cBhvr>
                                        <p:cTn id="174" dur="1" fill="hold">
                                          <p:stCondLst>
                                            <p:cond delay="0"/>
                                          </p:stCondLst>
                                        </p:cTn>
                                        <p:tgtEl>
                                          <p:spTgt spid="45"/>
                                        </p:tgtEl>
                                        <p:attrNameLst>
                                          <p:attrName>style.visibility</p:attrName>
                                        </p:attrNameLst>
                                      </p:cBhvr>
                                      <p:to>
                                        <p:strVal val="visible"/>
                                      </p:to>
                                    </p:set>
                                    <p:animEffect transition="in" filter="fade">
                                      <p:cBhvr>
                                        <p:cTn id="175" dur="500"/>
                                        <p:tgtEl>
                                          <p:spTgt spid="45"/>
                                        </p:tgtEl>
                                      </p:cBhvr>
                                    </p:animEffect>
                                  </p:childTnLst>
                                </p:cTn>
                              </p:par>
                            </p:childTnLst>
                          </p:cTn>
                        </p:par>
                      </p:childTnLst>
                    </p:cTn>
                  </p:par>
                  <p:par>
                    <p:cTn id="176" fill="hold">
                      <p:stCondLst>
                        <p:cond delay="indefinite"/>
                      </p:stCondLst>
                      <p:childTnLst>
                        <p:par>
                          <p:cTn id="177" fill="hold">
                            <p:stCondLst>
                              <p:cond delay="0"/>
                            </p:stCondLst>
                            <p:childTnLst>
                              <p:par>
                                <p:cTn id="178" presetID="10" presetClass="entr" presetSubtype="0" fill="hold" grpId="0" nodeType="clickEffect">
                                  <p:stCondLst>
                                    <p:cond delay="0"/>
                                  </p:stCondLst>
                                  <p:childTnLst>
                                    <p:set>
                                      <p:cBhvr>
                                        <p:cTn id="179" dur="1" fill="hold">
                                          <p:stCondLst>
                                            <p:cond delay="0"/>
                                          </p:stCondLst>
                                        </p:cTn>
                                        <p:tgtEl>
                                          <p:spTgt spid="46"/>
                                        </p:tgtEl>
                                        <p:attrNameLst>
                                          <p:attrName>style.visibility</p:attrName>
                                        </p:attrNameLst>
                                      </p:cBhvr>
                                      <p:to>
                                        <p:strVal val="visible"/>
                                      </p:to>
                                    </p:set>
                                    <p:animEffect transition="in" filter="fade">
                                      <p:cBhvr>
                                        <p:cTn id="180" dur="500"/>
                                        <p:tgtEl>
                                          <p:spTgt spid="46"/>
                                        </p:tgtEl>
                                      </p:cBhvr>
                                    </p:animEffect>
                                  </p:childTnLst>
                                </p:cTn>
                              </p:par>
                            </p:childTnLst>
                          </p:cTn>
                        </p:par>
                      </p:childTnLst>
                    </p:cTn>
                  </p:par>
                  <p:par>
                    <p:cTn id="181" fill="hold">
                      <p:stCondLst>
                        <p:cond delay="indefinite"/>
                      </p:stCondLst>
                      <p:childTnLst>
                        <p:par>
                          <p:cTn id="182" fill="hold">
                            <p:stCondLst>
                              <p:cond delay="0"/>
                            </p:stCondLst>
                            <p:childTnLst>
                              <p:par>
                                <p:cTn id="183" presetID="10" presetClass="entr" presetSubtype="0" fill="hold" grpId="0" nodeType="clickEffect">
                                  <p:stCondLst>
                                    <p:cond delay="0"/>
                                  </p:stCondLst>
                                  <p:childTnLst>
                                    <p:set>
                                      <p:cBhvr>
                                        <p:cTn id="184" dur="1" fill="hold">
                                          <p:stCondLst>
                                            <p:cond delay="0"/>
                                          </p:stCondLst>
                                        </p:cTn>
                                        <p:tgtEl>
                                          <p:spTgt spid="47"/>
                                        </p:tgtEl>
                                        <p:attrNameLst>
                                          <p:attrName>style.visibility</p:attrName>
                                        </p:attrNameLst>
                                      </p:cBhvr>
                                      <p:to>
                                        <p:strVal val="visible"/>
                                      </p:to>
                                    </p:set>
                                    <p:animEffect transition="in" filter="fade">
                                      <p:cBhvr>
                                        <p:cTn id="185" dur="500"/>
                                        <p:tgtEl>
                                          <p:spTgt spid="47"/>
                                        </p:tgtEl>
                                      </p:cBhvr>
                                    </p:animEffect>
                                  </p:childTnLst>
                                </p:cTn>
                              </p:par>
                            </p:childTnLst>
                          </p:cTn>
                        </p:par>
                      </p:childTnLst>
                    </p:cTn>
                  </p:par>
                  <p:par>
                    <p:cTn id="186" fill="hold">
                      <p:stCondLst>
                        <p:cond delay="indefinite"/>
                      </p:stCondLst>
                      <p:childTnLst>
                        <p:par>
                          <p:cTn id="187" fill="hold">
                            <p:stCondLst>
                              <p:cond delay="0"/>
                            </p:stCondLst>
                            <p:childTnLst>
                              <p:par>
                                <p:cTn id="188" presetID="10" presetClass="entr" presetSubtype="0" fill="hold" grpId="0" nodeType="clickEffect">
                                  <p:stCondLst>
                                    <p:cond delay="0"/>
                                  </p:stCondLst>
                                  <p:childTnLst>
                                    <p:set>
                                      <p:cBhvr>
                                        <p:cTn id="189" dur="1" fill="hold">
                                          <p:stCondLst>
                                            <p:cond delay="0"/>
                                          </p:stCondLst>
                                        </p:cTn>
                                        <p:tgtEl>
                                          <p:spTgt spid="20"/>
                                        </p:tgtEl>
                                        <p:attrNameLst>
                                          <p:attrName>style.visibility</p:attrName>
                                        </p:attrNameLst>
                                      </p:cBhvr>
                                      <p:to>
                                        <p:strVal val="visible"/>
                                      </p:to>
                                    </p:set>
                                    <p:animEffect transition="in" filter="fade">
                                      <p:cBhvr>
                                        <p:cTn id="190" dur="500"/>
                                        <p:tgtEl>
                                          <p:spTgt spid="20"/>
                                        </p:tgtEl>
                                      </p:cBhvr>
                                    </p:animEffect>
                                  </p:childTnLst>
                                </p:cTn>
                              </p:par>
                            </p:childTnLst>
                          </p:cTn>
                        </p:par>
                      </p:childTnLst>
                    </p:cTn>
                  </p:par>
                  <p:par>
                    <p:cTn id="191" fill="hold">
                      <p:stCondLst>
                        <p:cond delay="indefinite"/>
                      </p:stCondLst>
                      <p:childTnLst>
                        <p:par>
                          <p:cTn id="192" fill="hold">
                            <p:stCondLst>
                              <p:cond delay="0"/>
                            </p:stCondLst>
                            <p:childTnLst>
                              <p:par>
                                <p:cTn id="193" presetID="10" presetClass="entr" presetSubtype="0" fill="hold" grpId="0" nodeType="clickEffect">
                                  <p:stCondLst>
                                    <p:cond delay="0"/>
                                  </p:stCondLst>
                                  <p:childTnLst>
                                    <p:set>
                                      <p:cBhvr>
                                        <p:cTn id="194" dur="1" fill="hold">
                                          <p:stCondLst>
                                            <p:cond delay="0"/>
                                          </p:stCondLst>
                                        </p:cTn>
                                        <p:tgtEl>
                                          <p:spTgt spid="48"/>
                                        </p:tgtEl>
                                        <p:attrNameLst>
                                          <p:attrName>style.visibility</p:attrName>
                                        </p:attrNameLst>
                                      </p:cBhvr>
                                      <p:to>
                                        <p:strVal val="visible"/>
                                      </p:to>
                                    </p:set>
                                    <p:animEffect transition="in" filter="fade">
                                      <p:cBhvr>
                                        <p:cTn id="195" dur="500"/>
                                        <p:tgtEl>
                                          <p:spTgt spid="48"/>
                                        </p:tgtEl>
                                      </p:cBhvr>
                                    </p:animEffect>
                                  </p:childTnLst>
                                </p:cTn>
                              </p:par>
                            </p:childTnLst>
                          </p:cTn>
                        </p:par>
                      </p:childTnLst>
                    </p:cTn>
                  </p:par>
                  <p:par>
                    <p:cTn id="196" fill="hold">
                      <p:stCondLst>
                        <p:cond delay="indefinite"/>
                      </p:stCondLst>
                      <p:childTnLst>
                        <p:par>
                          <p:cTn id="197" fill="hold">
                            <p:stCondLst>
                              <p:cond delay="0"/>
                            </p:stCondLst>
                            <p:childTnLst>
                              <p:par>
                                <p:cTn id="198" presetID="10" presetClass="entr" presetSubtype="0" fill="hold" grpId="0" nodeType="clickEffect">
                                  <p:stCondLst>
                                    <p:cond delay="0"/>
                                  </p:stCondLst>
                                  <p:childTnLst>
                                    <p:set>
                                      <p:cBhvr>
                                        <p:cTn id="199" dur="1" fill="hold">
                                          <p:stCondLst>
                                            <p:cond delay="0"/>
                                          </p:stCondLst>
                                        </p:cTn>
                                        <p:tgtEl>
                                          <p:spTgt spid="49"/>
                                        </p:tgtEl>
                                        <p:attrNameLst>
                                          <p:attrName>style.visibility</p:attrName>
                                        </p:attrNameLst>
                                      </p:cBhvr>
                                      <p:to>
                                        <p:strVal val="visible"/>
                                      </p:to>
                                    </p:set>
                                    <p:animEffect transition="in" filter="fade">
                                      <p:cBhvr>
                                        <p:cTn id="200" dur="500"/>
                                        <p:tgtEl>
                                          <p:spTgt spid="49"/>
                                        </p:tgtEl>
                                      </p:cBhvr>
                                    </p:animEffect>
                                  </p:childTnLst>
                                </p:cTn>
                              </p:par>
                              <p:par>
                                <p:cTn id="201" presetID="10" presetClass="entr" presetSubtype="0" fill="hold" grpId="0" nodeType="withEffect">
                                  <p:stCondLst>
                                    <p:cond delay="0"/>
                                  </p:stCondLst>
                                  <p:childTnLst>
                                    <p:set>
                                      <p:cBhvr>
                                        <p:cTn id="202" dur="1" fill="hold">
                                          <p:stCondLst>
                                            <p:cond delay="0"/>
                                          </p:stCondLst>
                                        </p:cTn>
                                        <p:tgtEl>
                                          <p:spTgt spid="50"/>
                                        </p:tgtEl>
                                        <p:attrNameLst>
                                          <p:attrName>style.visibility</p:attrName>
                                        </p:attrNameLst>
                                      </p:cBhvr>
                                      <p:to>
                                        <p:strVal val="visible"/>
                                      </p:to>
                                    </p:set>
                                    <p:animEffect transition="in" filter="fade">
                                      <p:cBhvr>
                                        <p:cTn id="203" dur="500"/>
                                        <p:tgtEl>
                                          <p:spTgt spid="50"/>
                                        </p:tgtEl>
                                      </p:cBhvr>
                                    </p:animEffect>
                                  </p:childTnLst>
                                </p:cTn>
                              </p:par>
                              <p:par>
                                <p:cTn id="204" presetID="10" presetClass="exit" presetSubtype="0" fill="hold" grpId="1" nodeType="withEffect">
                                  <p:stCondLst>
                                    <p:cond delay="0"/>
                                  </p:stCondLst>
                                  <p:childTnLst>
                                    <p:animEffect transition="out" filter="fade">
                                      <p:cBhvr>
                                        <p:cTn id="205" dur="500"/>
                                        <p:tgtEl>
                                          <p:spTgt spid="44"/>
                                        </p:tgtEl>
                                      </p:cBhvr>
                                    </p:animEffect>
                                    <p:set>
                                      <p:cBhvr>
                                        <p:cTn id="206" dur="1" fill="hold">
                                          <p:stCondLst>
                                            <p:cond delay="499"/>
                                          </p:stCondLst>
                                        </p:cTn>
                                        <p:tgtEl>
                                          <p:spTgt spid="44"/>
                                        </p:tgtEl>
                                        <p:attrNameLst>
                                          <p:attrName>style.visibility</p:attrName>
                                        </p:attrNameLst>
                                      </p:cBhvr>
                                      <p:to>
                                        <p:strVal val="hidden"/>
                                      </p:to>
                                    </p:set>
                                  </p:childTnLst>
                                </p:cTn>
                              </p:par>
                              <p:par>
                                <p:cTn id="207" presetID="10" presetClass="entr" presetSubtype="0" fill="hold" grpId="0" nodeType="withEffect">
                                  <p:stCondLst>
                                    <p:cond delay="0"/>
                                  </p:stCondLst>
                                  <p:childTnLst>
                                    <p:set>
                                      <p:cBhvr>
                                        <p:cTn id="208" dur="1" fill="hold">
                                          <p:stCondLst>
                                            <p:cond delay="0"/>
                                          </p:stCondLst>
                                        </p:cTn>
                                        <p:tgtEl>
                                          <p:spTgt spid="51"/>
                                        </p:tgtEl>
                                        <p:attrNameLst>
                                          <p:attrName>style.visibility</p:attrName>
                                        </p:attrNameLst>
                                      </p:cBhvr>
                                      <p:to>
                                        <p:strVal val="visible"/>
                                      </p:to>
                                    </p:set>
                                    <p:animEffect transition="in" filter="fade">
                                      <p:cBhvr>
                                        <p:cTn id="209" dur="500"/>
                                        <p:tgtEl>
                                          <p:spTgt spid="51"/>
                                        </p:tgtEl>
                                      </p:cBhvr>
                                    </p:animEffect>
                                  </p:childTnLst>
                                </p:cTn>
                              </p:par>
                              <p:par>
                                <p:cTn id="210" presetID="10" presetClass="exit" presetSubtype="0" fill="hold" grpId="1" nodeType="withEffect">
                                  <p:stCondLst>
                                    <p:cond delay="0"/>
                                  </p:stCondLst>
                                  <p:childTnLst>
                                    <p:animEffect transition="out" filter="fade">
                                      <p:cBhvr>
                                        <p:cTn id="211" dur="500"/>
                                        <p:tgtEl>
                                          <p:spTgt spid="45"/>
                                        </p:tgtEl>
                                      </p:cBhvr>
                                    </p:animEffect>
                                    <p:set>
                                      <p:cBhvr>
                                        <p:cTn id="212" dur="1" fill="hold">
                                          <p:stCondLst>
                                            <p:cond delay="499"/>
                                          </p:stCondLst>
                                        </p:cTn>
                                        <p:tgtEl>
                                          <p:spTgt spid="45"/>
                                        </p:tgtEl>
                                        <p:attrNameLst>
                                          <p:attrName>style.visibility</p:attrName>
                                        </p:attrNameLst>
                                      </p:cBhvr>
                                      <p:to>
                                        <p:strVal val="hidden"/>
                                      </p:to>
                                    </p:set>
                                  </p:childTnLst>
                                </p:cTn>
                              </p:par>
                              <p:par>
                                <p:cTn id="213" presetID="10" presetClass="exit" presetSubtype="0" fill="hold" grpId="1" nodeType="withEffect">
                                  <p:stCondLst>
                                    <p:cond delay="0"/>
                                  </p:stCondLst>
                                  <p:childTnLst>
                                    <p:animEffect transition="out" filter="fade">
                                      <p:cBhvr>
                                        <p:cTn id="214" dur="500"/>
                                        <p:tgtEl>
                                          <p:spTgt spid="46"/>
                                        </p:tgtEl>
                                      </p:cBhvr>
                                    </p:animEffect>
                                    <p:set>
                                      <p:cBhvr>
                                        <p:cTn id="215" dur="1" fill="hold">
                                          <p:stCondLst>
                                            <p:cond delay="499"/>
                                          </p:stCondLst>
                                        </p:cTn>
                                        <p:tgtEl>
                                          <p:spTgt spid="46"/>
                                        </p:tgtEl>
                                        <p:attrNameLst>
                                          <p:attrName>style.visibility</p:attrName>
                                        </p:attrNameLst>
                                      </p:cBhvr>
                                      <p:to>
                                        <p:strVal val="hidden"/>
                                      </p:to>
                                    </p:set>
                                  </p:childTnLst>
                                </p:cTn>
                              </p:par>
                              <p:par>
                                <p:cTn id="216" presetID="10" presetClass="exit" presetSubtype="0" fill="hold" grpId="1" nodeType="withEffect">
                                  <p:stCondLst>
                                    <p:cond delay="0"/>
                                  </p:stCondLst>
                                  <p:childTnLst>
                                    <p:animEffect transition="out" filter="fade">
                                      <p:cBhvr>
                                        <p:cTn id="217" dur="500"/>
                                        <p:tgtEl>
                                          <p:spTgt spid="48"/>
                                        </p:tgtEl>
                                      </p:cBhvr>
                                    </p:animEffect>
                                    <p:set>
                                      <p:cBhvr>
                                        <p:cTn id="218" dur="1" fill="hold">
                                          <p:stCondLst>
                                            <p:cond delay="499"/>
                                          </p:stCondLst>
                                        </p:cTn>
                                        <p:tgtEl>
                                          <p:spTgt spid="48"/>
                                        </p:tgtEl>
                                        <p:attrNameLst>
                                          <p:attrName>style.visibility</p:attrName>
                                        </p:attrNameLst>
                                      </p:cBhvr>
                                      <p:to>
                                        <p:strVal val="hidden"/>
                                      </p:to>
                                    </p:set>
                                  </p:childTnLst>
                                </p:cTn>
                              </p:par>
                              <p:par>
                                <p:cTn id="219" presetID="10" presetClass="entr" presetSubtype="0" fill="hold" grpId="0" nodeType="withEffect">
                                  <p:stCondLst>
                                    <p:cond delay="0"/>
                                  </p:stCondLst>
                                  <p:childTnLst>
                                    <p:set>
                                      <p:cBhvr>
                                        <p:cTn id="220" dur="1" fill="hold">
                                          <p:stCondLst>
                                            <p:cond delay="0"/>
                                          </p:stCondLst>
                                        </p:cTn>
                                        <p:tgtEl>
                                          <p:spTgt spid="52"/>
                                        </p:tgtEl>
                                        <p:attrNameLst>
                                          <p:attrName>style.visibility</p:attrName>
                                        </p:attrNameLst>
                                      </p:cBhvr>
                                      <p:to>
                                        <p:strVal val="visible"/>
                                      </p:to>
                                    </p:set>
                                    <p:animEffect transition="in" filter="fade">
                                      <p:cBhvr>
                                        <p:cTn id="22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0" grpId="2"/>
      <p:bldP spid="13" grpId="0"/>
      <p:bldP spid="14" grpId="0"/>
      <p:bldP spid="15" grpId="0"/>
      <p:bldP spid="17" grpId="0"/>
      <p:bldP spid="17" grpId="1"/>
      <p:bldP spid="19" grpId="0" animBg="1"/>
      <p:bldP spid="20" grpId="0" animBg="1"/>
      <p:bldP spid="21" grpId="0"/>
      <p:bldP spid="21" grpId="1"/>
      <p:bldP spid="23" grpId="0"/>
      <p:bldP spid="23" grpId="1"/>
      <p:bldP spid="27" grpId="0"/>
      <p:bldP spid="28" grpId="0"/>
      <p:bldP spid="3" grpId="0" animBg="1"/>
      <p:bldP spid="29" grpId="0"/>
      <p:bldP spid="32" grpId="0"/>
      <p:bldP spid="33" grpId="0"/>
      <p:bldP spid="33" grpId="1"/>
      <p:bldP spid="33" grpId="2"/>
      <p:bldP spid="34" grpId="0"/>
      <p:bldP spid="34" grpId="1"/>
      <p:bldP spid="35" grpId="0"/>
      <p:bldP spid="35" grpId="1"/>
      <p:bldP spid="35" grpId="2"/>
      <p:bldP spid="36" grpId="0" animBg="1"/>
      <p:bldP spid="36" grpId="1" animBg="1"/>
      <p:bldP spid="36" grpId="2" animBg="1"/>
      <p:bldP spid="39" grpId="0"/>
      <p:bldP spid="39" grpId="1"/>
      <p:bldP spid="40" grpId="0"/>
      <p:bldP spid="40" grpId="1"/>
      <p:bldP spid="41" grpId="0"/>
      <p:bldP spid="41" grpId="1"/>
      <p:bldP spid="42" grpId="0"/>
      <p:bldP spid="43" grpId="0"/>
      <p:bldP spid="44" grpId="0"/>
      <p:bldP spid="44" grpId="1"/>
      <p:bldP spid="45" grpId="0"/>
      <p:bldP spid="45" grpId="1"/>
      <p:bldP spid="46" grpId="0"/>
      <p:bldP spid="46" grpId="1"/>
      <p:bldP spid="47" grpId="0"/>
      <p:bldP spid="48" grpId="0"/>
      <p:bldP spid="48" grpId="1"/>
      <p:bldP spid="49" grpId="0"/>
      <p:bldP spid="50" grpId="0"/>
      <p:bldP spid="51" grpId="0"/>
      <p:bldP spid="5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0"/>
            <a:ext cx="5638800" cy="523220"/>
          </a:xfrm>
          <a:prstGeom prst="rect">
            <a:avLst/>
          </a:prstGeom>
          <a:noFill/>
        </p:spPr>
        <p:txBody>
          <a:bodyPr wrap="square" rtlCol="0">
            <a:spAutoFit/>
          </a:bodyPr>
          <a:lstStyle/>
          <a:p>
            <a:pPr algn="ctr"/>
            <a:r>
              <a:rPr lang="en-US" sz="2800" b="1" dirty="0" smtClean="0">
                <a:solidFill>
                  <a:srgbClr val="FF0000"/>
                </a:solidFill>
                <a:latin typeface="Times New Roman" pitchFamily="18" charset="0"/>
                <a:cs typeface="Times New Roman" pitchFamily="18" charset="0"/>
              </a:rPr>
              <a:t>PRACTICE TEST 2</a:t>
            </a:r>
            <a:endParaRPr lang="en-US" sz="2800" b="1" dirty="0">
              <a:solidFill>
                <a:srgbClr val="FF0000"/>
              </a:solidFill>
              <a:latin typeface="Times New Roman" pitchFamily="18" charset="0"/>
              <a:cs typeface="Times New Roman" pitchFamily="18" charset="0"/>
            </a:endParaRP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8644" cy="938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838200"/>
            <a:ext cx="9144000" cy="4524315"/>
          </a:xfrm>
          <a:prstGeom prst="rect">
            <a:avLst/>
          </a:prstGeom>
          <a:noFill/>
        </p:spPr>
        <p:txBody>
          <a:bodyPr wrap="square" rtlCol="0">
            <a:spAutoFit/>
          </a:bodyPr>
          <a:lstStyle/>
          <a:p>
            <a:pPr algn="just"/>
            <a:r>
              <a:rPr lang="en-US" sz="2400" b="1" dirty="0" smtClean="0">
                <a:latin typeface="Times New Roman" pitchFamily="18" charset="0"/>
                <a:cs typeface="Times New Roman" pitchFamily="18" charset="0"/>
              </a:rPr>
              <a:t>I. Choose </a:t>
            </a:r>
            <a:r>
              <a:rPr lang="en-US" sz="2400" b="1" dirty="0">
                <a:latin typeface="Times New Roman" pitchFamily="18" charset="0"/>
                <a:cs typeface="Times New Roman" pitchFamily="18" charset="0"/>
              </a:rPr>
              <a:t>the correct answer A, B, C, or D for each of the gaps to complete the following text. </a:t>
            </a:r>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	</a:t>
            </a:r>
            <a:r>
              <a:rPr lang="en-US" sz="2400" dirty="0"/>
              <a:t>Fiona Campbell was the first woman to walk around the world. She (45. start)</a:t>
            </a:r>
            <a:r>
              <a:rPr lang="en-US" sz="2400" u="sng" dirty="0"/>
              <a:t>		</a:t>
            </a:r>
            <a:r>
              <a:rPr lang="en-US" sz="2400" dirty="0"/>
              <a:t> her journey in the UK in 1983 and then in 1985 she (46. walk)</a:t>
            </a:r>
            <a:r>
              <a:rPr lang="en-US" sz="2400" u="sng" dirty="0"/>
              <a:t> 			</a:t>
            </a:r>
            <a:r>
              <a:rPr lang="en-US" sz="2400" dirty="0"/>
              <a:t> across the USA. In 1988 she (47. go)</a:t>
            </a:r>
            <a:r>
              <a:rPr lang="en-US" sz="2400" u="sng" dirty="0"/>
              <a:t> 		</a:t>
            </a:r>
            <a:r>
              <a:rPr lang="en-US" sz="2400" dirty="0"/>
              <a:t> from Sydney to Perth in only 95 days. On April 2</a:t>
            </a:r>
            <a:r>
              <a:rPr lang="en-US" sz="2400" baseline="30000" dirty="0"/>
              <a:t>nd</a:t>
            </a:r>
            <a:r>
              <a:rPr lang="en-US" sz="2400" dirty="0"/>
              <a:t> 1991, Fiona (48. leave)</a:t>
            </a:r>
            <a:r>
              <a:rPr lang="en-US" sz="2400" u="sng" dirty="0"/>
              <a:t> 		</a:t>
            </a:r>
            <a:r>
              <a:rPr lang="en-US" sz="2400" dirty="0"/>
              <a:t> Cape Town in South Africa. She (49. arrive)</a:t>
            </a:r>
            <a:r>
              <a:rPr lang="en-US" sz="2400" u="sng" dirty="0"/>
              <a:t> 		</a:t>
            </a:r>
            <a:r>
              <a:rPr lang="en-US" sz="2400" u="sng" dirty="0" smtClean="0"/>
              <a:t>     </a:t>
            </a:r>
            <a:r>
              <a:rPr lang="en-US" sz="2400" dirty="0" smtClean="0"/>
              <a:t> </a:t>
            </a:r>
            <a:r>
              <a:rPr lang="en-US" sz="2400" dirty="0"/>
              <a:t>in Morocco 29 months later - a journey of 10,000 miles. Then she (50. walk)</a:t>
            </a:r>
            <a:r>
              <a:rPr lang="en-US" sz="2400" u="sng" dirty="0"/>
              <a:t> 		</a:t>
            </a:r>
            <a:r>
              <a:rPr lang="en-US" sz="2400" dirty="0"/>
              <a:t> across Europe and (51. finish)</a:t>
            </a:r>
            <a:r>
              <a:rPr lang="en-US" sz="2400" u="sng" dirty="0"/>
              <a:t> 	</a:t>
            </a:r>
            <a:r>
              <a:rPr lang="en-US" sz="2400" u="sng" dirty="0" smtClean="0"/>
              <a:t>    </a:t>
            </a:r>
            <a:r>
              <a:rPr lang="en-US" sz="2400" dirty="0" smtClean="0"/>
              <a:t> </a:t>
            </a:r>
            <a:r>
              <a:rPr lang="en-US" sz="2400" dirty="0"/>
              <a:t>her journey in October 1994. She (52. travel)</a:t>
            </a:r>
            <a:r>
              <a:rPr lang="en-US" sz="2400" u="sng" dirty="0"/>
              <a:t> 	</a:t>
            </a:r>
            <a:r>
              <a:rPr lang="en-US" sz="2400" u="sng" dirty="0" smtClean="0"/>
              <a:t>          </a:t>
            </a:r>
            <a:r>
              <a:rPr lang="en-US" sz="2400" dirty="0" smtClean="0"/>
              <a:t> </a:t>
            </a:r>
            <a:r>
              <a:rPr lang="en-US" sz="2400" dirty="0"/>
              <a:t>19,586 miles and </a:t>
            </a:r>
            <a:r>
              <a:rPr lang="en-US" sz="2400" dirty="0" smtClean="0"/>
              <a:t> (</a:t>
            </a:r>
            <a:r>
              <a:rPr lang="en-US" sz="2400" dirty="0"/>
              <a:t>53. raise)</a:t>
            </a:r>
            <a:r>
              <a:rPr lang="en-US" sz="2400" u="sng" dirty="0"/>
              <a:t> 	</a:t>
            </a:r>
            <a:r>
              <a:rPr lang="en-US" sz="2400" u="sng" dirty="0" smtClean="0"/>
              <a:t>               </a:t>
            </a:r>
            <a:r>
              <a:rPr lang="en-US" sz="2400" dirty="0" smtClean="0"/>
              <a:t> </a:t>
            </a:r>
            <a:r>
              <a:rPr lang="en-US" sz="2400" dirty="0"/>
              <a:t>£120,000 for charity. Fiona also (54. write)</a:t>
            </a:r>
            <a:r>
              <a:rPr lang="en-US" sz="2400" u="sng" dirty="0"/>
              <a:t> 		</a:t>
            </a:r>
            <a:r>
              <a:rPr lang="en-US" sz="2400" dirty="0"/>
              <a:t> a book about her journey called </a:t>
            </a:r>
            <a:r>
              <a:rPr lang="en-US" sz="2400" i="1" dirty="0"/>
              <a:t>The Whole Story</a:t>
            </a:r>
            <a:endParaRPr lang="en-US" sz="2400" dirty="0">
              <a:latin typeface="Times New Roman" pitchFamily="18" charset="0"/>
              <a:cs typeface="Times New Roman" pitchFamily="18" charset="0"/>
            </a:endParaRPr>
          </a:p>
        </p:txBody>
      </p:sp>
      <p:sp>
        <p:nvSpPr>
          <p:cNvPr id="11" name="TextBox 10"/>
          <p:cNvSpPr txBox="1"/>
          <p:nvPr/>
        </p:nvSpPr>
        <p:spPr>
          <a:xfrm>
            <a:off x="1600200" y="1932710"/>
            <a:ext cx="1524000" cy="461665"/>
          </a:xfrm>
          <a:prstGeom prst="rect">
            <a:avLst/>
          </a:prstGeom>
          <a:noFill/>
        </p:spPr>
        <p:txBody>
          <a:bodyPr wrap="square" rtlCol="0">
            <a:spAutoFit/>
          </a:bodyPr>
          <a:lstStyle/>
          <a:p>
            <a:pPr algn="ctr"/>
            <a:r>
              <a:rPr lang="en-US" sz="2400" dirty="0" smtClean="0">
                <a:solidFill>
                  <a:srgbClr val="FF0000"/>
                </a:solidFill>
                <a:latin typeface="Times New Roman" pitchFamily="18" charset="0"/>
                <a:cs typeface="Times New Roman" pitchFamily="18" charset="0"/>
                <a:sym typeface="Wingdings" pitchFamily="2" charset="2"/>
              </a:rPr>
              <a:t>started</a:t>
            </a:r>
            <a:endParaRPr lang="en-US" sz="2400" dirty="0">
              <a:solidFill>
                <a:srgbClr val="FF0000"/>
              </a:solidFill>
              <a:latin typeface="Times New Roman" pitchFamily="18" charset="0"/>
              <a:cs typeface="Times New Roman" pitchFamily="18" charset="0"/>
            </a:endParaRPr>
          </a:p>
        </p:txBody>
      </p:sp>
      <p:sp>
        <p:nvSpPr>
          <p:cNvPr id="12" name="TextBox 11"/>
          <p:cNvSpPr txBox="1"/>
          <p:nvPr/>
        </p:nvSpPr>
        <p:spPr>
          <a:xfrm>
            <a:off x="1787236" y="2286000"/>
            <a:ext cx="1524000" cy="461665"/>
          </a:xfrm>
          <a:prstGeom prst="rect">
            <a:avLst/>
          </a:prstGeom>
          <a:noFill/>
        </p:spPr>
        <p:txBody>
          <a:bodyPr wrap="square" rtlCol="0">
            <a:spAutoFit/>
          </a:bodyPr>
          <a:lstStyle/>
          <a:p>
            <a:pPr algn="ctr"/>
            <a:r>
              <a:rPr lang="en-US" sz="2400" dirty="0" smtClean="0">
                <a:solidFill>
                  <a:srgbClr val="FF0000"/>
                </a:solidFill>
                <a:latin typeface="Times New Roman" pitchFamily="18" charset="0"/>
                <a:cs typeface="Times New Roman" pitchFamily="18" charset="0"/>
                <a:sym typeface="Wingdings" pitchFamily="2" charset="2"/>
              </a:rPr>
              <a:t>walked</a:t>
            </a:r>
            <a:endParaRPr lang="en-US" sz="2400" dirty="0">
              <a:solidFill>
                <a:srgbClr val="FF0000"/>
              </a:solidFill>
              <a:latin typeface="Times New Roman" pitchFamily="18" charset="0"/>
              <a:cs typeface="Times New Roman" pitchFamily="18" charset="0"/>
            </a:endParaRPr>
          </a:p>
        </p:txBody>
      </p:sp>
      <p:sp>
        <p:nvSpPr>
          <p:cNvPr id="13" name="TextBox 12"/>
          <p:cNvSpPr txBox="1"/>
          <p:nvPr/>
        </p:nvSpPr>
        <p:spPr>
          <a:xfrm>
            <a:off x="-152400" y="2662535"/>
            <a:ext cx="1524000" cy="461665"/>
          </a:xfrm>
          <a:prstGeom prst="rect">
            <a:avLst/>
          </a:prstGeom>
          <a:noFill/>
        </p:spPr>
        <p:txBody>
          <a:bodyPr wrap="square" rtlCol="0">
            <a:spAutoFit/>
          </a:bodyPr>
          <a:lstStyle/>
          <a:p>
            <a:pPr algn="ctr"/>
            <a:r>
              <a:rPr lang="en-US" sz="2400" dirty="0" smtClean="0">
                <a:solidFill>
                  <a:srgbClr val="FF0000"/>
                </a:solidFill>
                <a:latin typeface="Times New Roman" pitchFamily="18" charset="0"/>
                <a:cs typeface="Times New Roman" pitchFamily="18" charset="0"/>
                <a:sym typeface="Wingdings" pitchFamily="2" charset="2"/>
              </a:rPr>
              <a:t>went</a:t>
            </a:r>
            <a:endParaRPr lang="en-US" sz="2400" dirty="0">
              <a:solidFill>
                <a:srgbClr val="FF0000"/>
              </a:solidFill>
              <a:latin typeface="Times New Roman" pitchFamily="18" charset="0"/>
              <a:cs typeface="Times New Roman" pitchFamily="18" charset="0"/>
            </a:endParaRPr>
          </a:p>
        </p:txBody>
      </p:sp>
      <p:sp>
        <p:nvSpPr>
          <p:cNvPr id="14" name="TextBox 13"/>
          <p:cNvSpPr txBox="1"/>
          <p:nvPr/>
        </p:nvSpPr>
        <p:spPr>
          <a:xfrm>
            <a:off x="1357745" y="3029680"/>
            <a:ext cx="1524000" cy="461665"/>
          </a:xfrm>
          <a:prstGeom prst="rect">
            <a:avLst/>
          </a:prstGeom>
          <a:noFill/>
        </p:spPr>
        <p:txBody>
          <a:bodyPr wrap="square" rtlCol="0">
            <a:spAutoFit/>
          </a:bodyPr>
          <a:lstStyle/>
          <a:p>
            <a:pPr algn="ctr"/>
            <a:r>
              <a:rPr lang="en-US" sz="2400" dirty="0" smtClean="0">
                <a:solidFill>
                  <a:srgbClr val="FF0000"/>
                </a:solidFill>
                <a:latin typeface="Times New Roman" pitchFamily="18" charset="0"/>
                <a:cs typeface="Times New Roman" pitchFamily="18" charset="0"/>
                <a:sym typeface="Wingdings" pitchFamily="2" charset="2"/>
              </a:rPr>
              <a:t>left</a:t>
            </a:r>
            <a:endParaRPr lang="en-US" sz="2400" dirty="0">
              <a:solidFill>
                <a:srgbClr val="FF0000"/>
              </a:solidFill>
              <a:latin typeface="Times New Roman" pitchFamily="18" charset="0"/>
              <a:cs typeface="Times New Roman" pitchFamily="18" charset="0"/>
            </a:endParaRPr>
          </a:p>
        </p:txBody>
      </p:sp>
      <p:sp>
        <p:nvSpPr>
          <p:cNvPr id="15" name="TextBox 14"/>
          <p:cNvSpPr txBox="1"/>
          <p:nvPr/>
        </p:nvSpPr>
        <p:spPr>
          <a:xfrm>
            <a:off x="76200" y="3366655"/>
            <a:ext cx="1524000" cy="461665"/>
          </a:xfrm>
          <a:prstGeom prst="rect">
            <a:avLst/>
          </a:prstGeom>
          <a:noFill/>
        </p:spPr>
        <p:txBody>
          <a:bodyPr wrap="square" rtlCol="0">
            <a:spAutoFit/>
          </a:bodyPr>
          <a:lstStyle/>
          <a:p>
            <a:pPr algn="ctr"/>
            <a:r>
              <a:rPr lang="en-US" sz="2400" dirty="0" smtClean="0">
                <a:solidFill>
                  <a:srgbClr val="FF0000"/>
                </a:solidFill>
                <a:latin typeface="Times New Roman" pitchFamily="18" charset="0"/>
                <a:cs typeface="Times New Roman" pitchFamily="18" charset="0"/>
                <a:sym typeface="Wingdings" pitchFamily="2" charset="2"/>
              </a:rPr>
              <a:t>arrived</a:t>
            </a:r>
            <a:endParaRPr lang="en-US" sz="2400" dirty="0">
              <a:solidFill>
                <a:srgbClr val="FF0000"/>
              </a:solidFill>
              <a:latin typeface="Times New Roman" pitchFamily="18" charset="0"/>
              <a:cs typeface="Times New Roman" pitchFamily="18" charset="0"/>
            </a:endParaRPr>
          </a:p>
        </p:txBody>
      </p:sp>
      <p:sp>
        <p:nvSpPr>
          <p:cNvPr id="16" name="TextBox 15"/>
          <p:cNvSpPr txBox="1"/>
          <p:nvPr/>
        </p:nvSpPr>
        <p:spPr>
          <a:xfrm>
            <a:off x="6400800" y="3763970"/>
            <a:ext cx="1524000" cy="461665"/>
          </a:xfrm>
          <a:prstGeom prst="rect">
            <a:avLst/>
          </a:prstGeom>
          <a:noFill/>
        </p:spPr>
        <p:txBody>
          <a:bodyPr wrap="square" rtlCol="0">
            <a:spAutoFit/>
          </a:bodyPr>
          <a:lstStyle/>
          <a:p>
            <a:pPr algn="ctr"/>
            <a:r>
              <a:rPr lang="en-US" sz="2400" dirty="0" smtClean="0">
                <a:solidFill>
                  <a:srgbClr val="FF0000"/>
                </a:solidFill>
                <a:latin typeface="Times New Roman" pitchFamily="18" charset="0"/>
                <a:cs typeface="Times New Roman" pitchFamily="18" charset="0"/>
                <a:sym typeface="Wingdings" pitchFamily="2" charset="2"/>
              </a:rPr>
              <a:t>finished</a:t>
            </a:r>
            <a:endParaRPr lang="en-US" sz="2400" dirty="0">
              <a:solidFill>
                <a:srgbClr val="FF0000"/>
              </a:solidFill>
              <a:latin typeface="Times New Roman" pitchFamily="18" charset="0"/>
              <a:cs typeface="Times New Roman" pitchFamily="18" charset="0"/>
            </a:endParaRPr>
          </a:p>
        </p:txBody>
      </p:sp>
      <p:sp>
        <p:nvSpPr>
          <p:cNvPr id="17" name="TextBox 16"/>
          <p:cNvSpPr txBox="1"/>
          <p:nvPr/>
        </p:nvSpPr>
        <p:spPr>
          <a:xfrm>
            <a:off x="4953000" y="4114800"/>
            <a:ext cx="1524000" cy="461665"/>
          </a:xfrm>
          <a:prstGeom prst="rect">
            <a:avLst/>
          </a:prstGeom>
          <a:noFill/>
        </p:spPr>
        <p:txBody>
          <a:bodyPr wrap="square" rtlCol="0">
            <a:spAutoFit/>
          </a:bodyPr>
          <a:lstStyle/>
          <a:p>
            <a:pPr algn="ctr"/>
            <a:r>
              <a:rPr lang="en-US" sz="2400" dirty="0" smtClean="0">
                <a:solidFill>
                  <a:srgbClr val="FF0000"/>
                </a:solidFill>
                <a:latin typeface="Times New Roman" pitchFamily="18" charset="0"/>
                <a:cs typeface="Times New Roman" pitchFamily="18" charset="0"/>
                <a:sym typeface="Wingdings" pitchFamily="2" charset="2"/>
              </a:rPr>
              <a:t>traveled</a:t>
            </a:r>
            <a:endParaRPr lang="en-US" sz="2400" dirty="0">
              <a:solidFill>
                <a:srgbClr val="FF0000"/>
              </a:solidFill>
              <a:latin typeface="Times New Roman" pitchFamily="18" charset="0"/>
              <a:cs typeface="Times New Roman" pitchFamily="18" charset="0"/>
            </a:endParaRPr>
          </a:p>
        </p:txBody>
      </p:sp>
      <p:sp>
        <p:nvSpPr>
          <p:cNvPr id="18" name="TextBox 17"/>
          <p:cNvSpPr txBox="1"/>
          <p:nvPr/>
        </p:nvSpPr>
        <p:spPr>
          <a:xfrm>
            <a:off x="623455" y="4507191"/>
            <a:ext cx="1524000" cy="461665"/>
          </a:xfrm>
          <a:prstGeom prst="rect">
            <a:avLst/>
          </a:prstGeom>
          <a:noFill/>
        </p:spPr>
        <p:txBody>
          <a:bodyPr wrap="square" rtlCol="0">
            <a:spAutoFit/>
          </a:bodyPr>
          <a:lstStyle/>
          <a:p>
            <a:pPr algn="ctr"/>
            <a:r>
              <a:rPr lang="en-US" sz="2400" dirty="0" smtClean="0">
                <a:solidFill>
                  <a:srgbClr val="FF0000"/>
                </a:solidFill>
                <a:latin typeface="Times New Roman" pitchFamily="18" charset="0"/>
                <a:cs typeface="Times New Roman" pitchFamily="18" charset="0"/>
                <a:sym typeface="Wingdings" pitchFamily="2" charset="2"/>
              </a:rPr>
              <a:t>raised</a:t>
            </a:r>
            <a:endParaRPr lang="en-US" sz="2400" dirty="0">
              <a:solidFill>
                <a:srgbClr val="FF0000"/>
              </a:solidFill>
              <a:latin typeface="Times New Roman" pitchFamily="18" charset="0"/>
              <a:cs typeface="Times New Roman" pitchFamily="18" charset="0"/>
            </a:endParaRPr>
          </a:p>
        </p:txBody>
      </p:sp>
      <p:sp>
        <p:nvSpPr>
          <p:cNvPr id="19" name="TextBox 18"/>
          <p:cNvSpPr txBox="1"/>
          <p:nvPr/>
        </p:nvSpPr>
        <p:spPr>
          <a:xfrm>
            <a:off x="7086600" y="4495799"/>
            <a:ext cx="1524000" cy="461665"/>
          </a:xfrm>
          <a:prstGeom prst="rect">
            <a:avLst/>
          </a:prstGeom>
          <a:noFill/>
        </p:spPr>
        <p:txBody>
          <a:bodyPr wrap="square" rtlCol="0">
            <a:spAutoFit/>
          </a:bodyPr>
          <a:lstStyle/>
          <a:p>
            <a:pPr algn="ctr"/>
            <a:r>
              <a:rPr lang="en-US" sz="2400" dirty="0" smtClean="0">
                <a:solidFill>
                  <a:srgbClr val="FF0000"/>
                </a:solidFill>
                <a:latin typeface="Times New Roman" pitchFamily="18" charset="0"/>
                <a:cs typeface="Times New Roman" pitchFamily="18" charset="0"/>
                <a:sym typeface="Wingdings" pitchFamily="2" charset="2"/>
              </a:rPr>
              <a:t>wrote</a:t>
            </a:r>
            <a:endParaRPr lang="en-US" sz="2400" dirty="0">
              <a:solidFill>
                <a:srgbClr val="FF0000"/>
              </a:solidFill>
              <a:latin typeface="Times New Roman" pitchFamily="18" charset="0"/>
              <a:cs typeface="Times New Roman" pitchFamily="18" charset="0"/>
            </a:endParaRPr>
          </a:p>
        </p:txBody>
      </p:sp>
      <p:sp>
        <p:nvSpPr>
          <p:cNvPr id="20" name="TextBox 19"/>
          <p:cNvSpPr txBox="1"/>
          <p:nvPr/>
        </p:nvSpPr>
        <p:spPr>
          <a:xfrm>
            <a:off x="1524000" y="3761508"/>
            <a:ext cx="1524000" cy="461665"/>
          </a:xfrm>
          <a:prstGeom prst="rect">
            <a:avLst/>
          </a:prstGeom>
          <a:noFill/>
        </p:spPr>
        <p:txBody>
          <a:bodyPr wrap="square" rtlCol="0">
            <a:spAutoFit/>
          </a:bodyPr>
          <a:lstStyle/>
          <a:p>
            <a:pPr algn="ctr"/>
            <a:r>
              <a:rPr lang="en-US" sz="2400" dirty="0" smtClean="0">
                <a:solidFill>
                  <a:srgbClr val="FF0000"/>
                </a:solidFill>
                <a:latin typeface="Times New Roman" pitchFamily="18" charset="0"/>
                <a:cs typeface="Times New Roman" pitchFamily="18" charset="0"/>
                <a:sym typeface="Wingdings" pitchFamily="2" charset="2"/>
              </a:rPr>
              <a:t>walked</a:t>
            </a:r>
            <a:endParaRPr lang="en-US" sz="2400" dirty="0">
              <a:solidFill>
                <a:srgbClr val="FF0000"/>
              </a:solidFill>
              <a:latin typeface="Times New Roman" pitchFamily="18" charset="0"/>
              <a:cs typeface="Times New Roman" pitchFamily="18" charset="0"/>
            </a:endParaRPr>
          </a:p>
        </p:txBody>
      </p:sp>
      <p:sp>
        <p:nvSpPr>
          <p:cNvPr id="21" name="TextBox 20"/>
          <p:cNvSpPr txBox="1"/>
          <p:nvPr/>
        </p:nvSpPr>
        <p:spPr>
          <a:xfrm>
            <a:off x="1066800" y="457200"/>
            <a:ext cx="7620000" cy="461665"/>
          </a:xfrm>
          <a:prstGeom prst="rect">
            <a:avLst/>
          </a:prstGeom>
          <a:noFill/>
        </p:spPr>
        <p:txBody>
          <a:bodyPr wrap="square" rtlCol="0">
            <a:spAutoFit/>
          </a:bodyPr>
          <a:lstStyle/>
          <a:p>
            <a:pPr algn="just"/>
            <a:r>
              <a:rPr lang="en-US" sz="2400" b="1" dirty="0">
                <a:latin typeface="Times New Roman" pitchFamily="18" charset="0"/>
                <a:cs typeface="Times New Roman" pitchFamily="18" charset="0"/>
              </a:rPr>
              <a:t>PART </a:t>
            </a:r>
            <a:r>
              <a:rPr lang="en-US" sz="2400" b="1" dirty="0" smtClean="0">
                <a:latin typeface="Times New Roman" pitchFamily="18" charset="0"/>
                <a:cs typeface="Times New Roman" pitchFamily="18" charset="0"/>
              </a:rPr>
              <a:t>2. </a:t>
            </a:r>
            <a:r>
              <a:rPr lang="en-US" sz="2400" b="1" dirty="0">
                <a:latin typeface="Times New Roman" pitchFamily="18" charset="0"/>
                <a:cs typeface="Times New Roman" pitchFamily="18" charset="0"/>
              </a:rPr>
              <a:t>VOCABULARY &amp; GRAMMAR</a:t>
            </a:r>
            <a:r>
              <a:rPr lang="en-US" sz="2400" b="1"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692795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0"/>
            <a:ext cx="5638800" cy="523220"/>
          </a:xfrm>
          <a:prstGeom prst="rect">
            <a:avLst/>
          </a:prstGeom>
          <a:noFill/>
        </p:spPr>
        <p:txBody>
          <a:bodyPr wrap="square" rtlCol="0">
            <a:spAutoFit/>
          </a:bodyPr>
          <a:lstStyle/>
          <a:p>
            <a:pPr algn="ctr"/>
            <a:r>
              <a:rPr lang="en-US" sz="2800" b="1" dirty="0" smtClean="0">
                <a:solidFill>
                  <a:srgbClr val="FF0000"/>
                </a:solidFill>
                <a:latin typeface="Times New Roman" pitchFamily="18" charset="0"/>
                <a:cs typeface="Times New Roman" pitchFamily="18" charset="0"/>
              </a:rPr>
              <a:t>PRACTICE TEST 2</a:t>
            </a:r>
            <a:endParaRPr lang="en-US" sz="2800" b="1" dirty="0">
              <a:solidFill>
                <a:srgbClr val="FF0000"/>
              </a:solidFill>
              <a:latin typeface="Times New Roman" pitchFamily="18" charset="0"/>
              <a:cs typeface="Times New Roman" pitchFamily="18" charset="0"/>
            </a:endParaRP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8644" cy="938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838200"/>
            <a:ext cx="9144000" cy="446276"/>
          </a:xfrm>
          <a:prstGeom prst="rect">
            <a:avLst/>
          </a:prstGeom>
          <a:noFill/>
        </p:spPr>
        <p:txBody>
          <a:bodyPr wrap="square" rtlCol="0">
            <a:spAutoFit/>
          </a:bodyPr>
          <a:lstStyle/>
          <a:p>
            <a:pPr algn="just"/>
            <a:r>
              <a:rPr lang="en-US" sz="2300" b="1" spc="-30" dirty="0" smtClean="0">
                <a:latin typeface="Times New Roman" pitchFamily="18" charset="0"/>
                <a:cs typeface="Times New Roman" pitchFamily="18" charset="0"/>
              </a:rPr>
              <a:t>I. Read </a:t>
            </a:r>
            <a:r>
              <a:rPr lang="en-US" sz="2300" b="1" spc="-30" dirty="0">
                <a:latin typeface="Times New Roman" pitchFamily="18" charset="0"/>
                <a:cs typeface="Times New Roman" pitchFamily="18" charset="0"/>
              </a:rPr>
              <a:t>the </a:t>
            </a:r>
            <a:r>
              <a:rPr lang="en-US" sz="2300" b="1" spc="-30" dirty="0" smtClean="0">
                <a:latin typeface="Times New Roman" pitchFamily="18" charset="0"/>
                <a:cs typeface="Times New Roman" pitchFamily="18" charset="0"/>
              </a:rPr>
              <a:t>passage, then </a:t>
            </a:r>
            <a:r>
              <a:rPr lang="en-US" sz="2300" b="1" spc="-30" dirty="0">
                <a:latin typeface="Times New Roman" pitchFamily="18" charset="0"/>
                <a:cs typeface="Times New Roman" pitchFamily="18" charset="0"/>
              </a:rPr>
              <a:t>decide whether the sentences are True or False</a:t>
            </a:r>
            <a:r>
              <a:rPr lang="en-US" sz="2300" b="1" spc="-30" dirty="0" smtClean="0">
                <a:latin typeface="Times New Roman" pitchFamily="18" charset="0"/>
                <a:cs typeface="Times New Roman" pitchFamily="18" charset="0"/>
              </a:rPr>
              <a:t>.</a:t>
            </a:r>
            <a:endParaRPr lang="en-US" sz="2300" spc="-30" dirty="0">
              <a:latin typeface="Times New Roman" pitchFamily="18" charset="0"/>
              <a:cs typeface="Times New Roman" pitchFamily="18" charset="0"/>
            </a:endParaRPr>
          </a:p>
        </p:txBody>
      </p:sp>
      <p:sp>
        <p:nvSpPr>
          <p:cNvPr id="4" name="TextBox 3"/>
          <p:cNvSpPr txBox="1"/>
          <p:nvPr/>
        </p:nvSpPr>
        <p:spPr>
          <a:xfrm>
            <a:off x="1066800" y="457200"/>
            <a:ext cx="7620000" cy="461665"/>
          </a:xfrm>
          <a:prstGeom prst="rect">
            <a:avLst/>
          </a:prstGeom>
          <a:noFill/>
        </p:spPr>
        <p:txBody>
          <a:bodyPr wrap="square" rtlCol="0">
            <a:spAutoFit/>
          </a:bodyPr>
          <a:lstStyle/>
          <a:p>
            <a:pPr algn="just"/>
            <a:r>
              <a:rPr lang="en-US" sz="2400" b="1" dirty="0">
                <a:latin typeface="Times New Roman" pitchFamily="18" charset="0"/>
                <a:cs typeface="Times New Roman" pitchFamily="18" charset="0"/>
              </a:rPr>
              <a:t>PART </a:t>
            </a:r>
            <a:r>
              <a:rPr lang="en-US" sz="2400" b="1" dirty="0" smtClean="0">
                <a:latin typeface="Times New Roman" pitchFamily="18" charset="0"/>
                <a:cs typeface="Times New Roman" pitchFamily="18" charset="0"/>
              </a:rPr>
              <a:t>3. READING</a:t>
            </a:r>
            <a:endParaRPr lang="en-US" sz="2400" dirty="0">
              <a:latin typeface="Times New Roman" pitchFamily="18" charset="0"/>
              <a:cs typeface="Times New Roman" pitchFamily="18" charset="0"/>
            </a:endParaRPr>
          </a:p>
        </p:txBody>
      </p:sp>
      <p:sp>
        <p:nvSpPr>
          <p:cNvPr id="22" name="TextBox 21"/>
          <p:cNvSpPr txBox="1"/>
          <p:nvPr/>
        </p:nvSpPr>
        <p:spPr>
          <a:xfrm>
            <a:off x="69273" y="1284476"/>
            <a:ext cx="8922327" cy="4870564"/>
          </a:xfrm>
          <a:prstGeom prst="rect">
            <a:avLst/>
          </a:prstGeom>
          <a:noFill/>
        </p:spPr>
        <p:txBody>
          <a:bodyPr wrap="square" rtlCol="0">
            <a:spAutoFit/>
          </a:bodyPr>
          <a:lstStyle/>
          <a:p>
            <a:pPr algn="just"/>
            <a:r>
              <a:rPr lang="en-US" sz="2400" dirty="0" smtClean="0">
                <a:latin typeface="Times New Roman" pitchFamily="18" charset="0"/>
                <a:cs typeface="Times New Roman" pitchFamily="18" charset="0"/>
              </a:rPr>
              <a:t>	I </a:t>
            </a:r>
            <a:r>
              <a:rPr lang="en-US" sz="2400" dirty="0">
                <a:latin typeface="Times New Roman" pitchFamily="18" charset="0"/>
                <a:cs typeface="Times New Roman" pitchFamily="18" charset="0"/>
              </a:rPr>
              <a:t>have three good friends: Ba, </a:t>
            </a:r>
            <a:r>
              <a:rPr lang="en-US" sz="2400" dirty="0" err="1">
                <a:latin typeface="Times New Roman" pitchFamily="18" charset="0"/>
                <a:cs typeface="Times New Roman" pitchFamily="18" charset="0"/>
              </a:rPr>
              <a:t>Lan</a:t>
            </a:r>
            <a:r>
              <a:rPr lang="en-US" sz="2400" dirty="0">
                <a:latin typeface="Times New Roman" pitchFamily="18" charset="0"/>
                <a:cs typeface="Times New Roman" pitchFamily="18" charset="0"/>
              </a:rPr>
              <a:t> and </a:t>
            </a:r>
            <a:r>
              <a:rPr lang="en-US" sz="2400" dirty="0" err="1">
                <a:latin typeface="Times New Roman" pitchFamily="18" charset="0"/>
                <a:cs typeface="Times New Roman" pitchFamily="18" charset="0"/>
              </a:rPr>
              <a:t>Hoa</a:t>
            </a:r>
            <a:r>
              <a:rPr lang="en-US" sz="2400" dirty="0">
                <a:latin typeface="Times New Roman" pitchFamily="18" charset="0"/>
                <a:cs typeface="Times New Roman" pitchFamily="18" charset="0"/>
              </a:rPr>
              <a:t>. They like sports. Ba likes soccer and tennis; </a:t>
            </a:r>
            <a:r>
              <a:rPr lang="en-US" sz="2400" dirty="0" err="1">
                <a:latin typeface="Times New Roman" pitchFamily="18" charset="0"/>
                <a:cs typeface="Times New Roman" pitchFamily="18" charset="0"/>
              </a:rPr>
              <a:t>Lan</a:t>
            </a:r>
            <a:r>
              <a:rPr lang="en-US" sz="2400" dirty="0">
                <a:latin typeface="Times New Roman" pitchFamily="18" charset="0"/>
                <a:cs typeface="Times New Roman" pitchFamily="18" charset="0"/>
              </a:rPr>
              <a:t> likes badminton; and </a:t>
            </a:r>
            <a:r>
              <a:rPr lang="en-US" sz="2400" dirty="0" err="1">
                <a:latin typeface="Times New Roman" pitchFamily="18" charset="0"/>
                <a:cs typeface="Times New Roman" pitchFamily="18" charset="0"/>
              </a:rPr>
              <a:t>Hoa</a:t>
            </a:r>
            <a:r>
              <a:rPr lang="en-US" sz="2400" dirty="0">
                <a:latin typeface="Times New Roman" pitchFamily="18" charset="0"/>
                <a:cs typeface="Times New Roman" pitchFamily="18" charset="0"/>
              </a:rPr>
              <a:t> likes aerobics. They all like watching soccer on television. Ba often plays soccer in the afternoon with his classmates at the weekend. </a:t>
            </a:r>
            <a:r>
              <a:rPr lang="en-US" sz="2400" dirty="0" err="1">
                <a:latin typeface="Times New Roman" pitchFamily="18" charset="0"/>
                <a:cs typeface="Times New Roman" pitchFamily="18" charset="0"/>
              </a:rPr>
              <a:t>Lan</a:t>
            </a:r>
            <a:r>
              <a:rPr lang="en-US" sz="2400" dirty="0">
                <a:latin typeface="Times New Roman" pitchFamily="18" charset="0"/>
                <a:cs typeface="Times New Roman" pitchFamily="18" charset="0"/>
              </a:rPr>
              <a:t> plays badminton twice a week; and </a:t>
            </a:r>
            <a:r>
              <a:rPr lang="en-US" sz="2400" dirty="0" err="1">
                <a:latin typeface="Times New Roman" pitchFamily="18" charset="0"/>
                <a:cs typeface="Times New Roman" pitchFamily="18" charset="0"/>
              </a:rPr>
              <a:t>Hoa</a:t>
            </a:r>
            <a:r>
              <a:rPr lang="en-US" sz="2400" dirty="0">
                <a:latin typeface="Times New Roman" pitchFamily="18" charset="0"/>
                <a:cs typeface="Times New Roman" pitchFamily="18" charset="0"/>
              </a:rPr>
              <a:t> does aerobics on Thursday and Sunday. </a:t>
            </a:r>
            <a:r>
              <a:rPr lang="en-US" sz="2400" dirty="0" err="1">
                <a:latin typeface="Times New Roman" pitchFamily="18" charset="0"/>
                <a:cs typeface="Times New Roman" pitchFamily="18" charset="0"/>
              </a:rPr>
              <a:t>Lan</a:t>
            </a:r>
            <a:r>
              <a:rPr lang="en-US" sz="2400" dirty="0">
                <a:latin typeface="Times New Roman" pitchFamily="18" charset="0"/>
                <a:cs typeface="Times New Roman" pitchFamily="18" charset="0"/>
              </a:rPr>
              <a:t> and </a:t>
            </a:r>
            <a:r>
              <a:rPr lang="en-US" sz="2400" dirty="0" err="1">
                <a:latin typeface="Times New Roman" pitchFamily="18" charset="0"/>
                <a:cs typeface="Times New Roman" pitchFamily="18" charset="0"/>
              </a:rPr>
              <a:t>Hoa</a:t>
            </a:r>
            <a:r>
              <a:rPr lang="en-US" sz="2400" dirty="0">
                <a:latin typeface="Times New Roman" pitchFamily="18" charset="0"/>
                <a:cs typeface="Times New Roman" pitchFamily="18" charset="0"/>
              </a:rPr>
              <a:t> play sports at the sports club.</a:t>
            </a:r>
          </a:p>
          <a:p>
            <a:endParaRPr lang="en-US" sz="2400" dirty="0" smtClean="0">
              <a:latin typeface="Times New Roman" pitchFamily="18" charset="0"/>
              <a:cs typeface="Times New Roman" pitchFamily="18" charset="0"/>
            </a:endParaRPr>
          </a:p>
          <a:p>
            <a:pPr>
              <a:spcBef>
                <a:spcPts val="300"/>
              </a:spcBef>
              <a:spcAft>
                <a:spcPts val="300"/>
              </a:spcAft>
            </a:pPr>
            <a:r>
              <a:rPr lang="en-US" sz="2400" dirty="0" smtClean="0">
                <a:latin typeface="Times New Roman" pitchFamily="18" charset="0"/>
                <a:cs typeface="Times New Roman" pitchFamily="18" charset="0"/>
              </a:rPr>
              <a:t>1. Ba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Lan</a:t>
            </a:r>
            <a:r>
              <a:rPr lang="en-US" sz="2400" dirty="0">
                <a:latin typeface="Times New Roman" pitchFamily="18" charset="0"/>
                <a:cs typeface="Times New Roman" pitchFamily="18" charset="0"/>
              </a:rPr>
              <a:t> and </a:t>
            </a:r>
            <a:r>
              <a:rPr lang="en-US" sz="2400" dirty="0" err="1">
                <a:latin typeface="Times New Roman" pitchFamily="18" charset="0"/>
                <a:cs typeface="Times New Roman" pitchFamily="18" charset="0"/>
              </a:rPr>
              <a:t>Hoa</a:t>
            </a:r>
            <a:r>
              <a:rPr lang="en-US" sz="2400" dirty="0">
                <a:latin typeface="Times New Roman" pitchFamily="18" charset="0"/>
                <a:cs typeface="Times New Roman" pitchFamily="18" charset="0"/>
              </a:rPr>
              <a:t> like the same sports.		</a:t>
            </a:r>
          </a:p>
          <a:p>
            <a:pPr>
              <a:spcBef>
                <a:spcPts val="300"/>
              </a:spcBef>
              <a:spcAft>
                <a:spcPts val="300"/>
              </a:spcAft>
            </a:pPr>
            <a:r>
              <a:rPr lang="en-US" sz="2400" dirty="0">
                <a:latin typeface="Times New Roman" pitchFamily="18" charset="0"/>
                <a:cs typeface="Times New Roman" pitchFamily="18" charset="0"/>
              </a:rPr>
              <a:t>2</a:t>
            </a:r>
            <a:r>
              <a:rPr lang="en-US" sz="2400" dirty="0" smtClean="0">
                <a:latin typeface="Times New Roman" pitchFamily="18" charset="0"/>
                <a:cs typeface="Times New Roman" pitchFamily="18" charset="0"/>
              </a:rPr>
              <a:t>. Ba </a:t>
            </a:r>
            <a:r>
              <a:rPr lang="en-US" sz="2400" dirty="0">
                <a:latin typeface="Times New Roman" pitchFamily="18" charset="0"/>
                <a:cs typeface="Times New Roman" pitchFamily="18" charset="0"/>
              </a:rPr>
              <a:t>plays soccer every day. 		</a:t>
            </a:r>
          </a:p>
          <a:p>
            <a:pPr>
              <a:spcBef>
                <a:spcPts val="300"/>
              </a:spcBef>
              <a:spcAft>
                <a:spcPts val="300"/>
              </a:spcAft>
            </a:pPr>
            <a:r>
              <a:rPr lang="en-US" sz="2400" dirty="0">
                <a:latin typeface="Times New Roman" pitchFamily="18" charset="0"/>
                <a:cs typeface="Times New Roman" pitchFamily="18" charset="0"/>
              </a:rPr>
              <a:t>3</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Lan</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plays badminton three times a week. 		</a:t>
            </a:r>
          </a:p>
          <a:p>
            <a:pPr>
              <a:spcBef>
                <a:spcPts val="300"/>
              </a:spcBef>
              <a:spcAft>
                <a:spcPts val="300"/>
              </a:spcAft>
            </a:pPr>
            <a:r>
              <a:rPr lang="en-US" sz="2400" dirty="0">
                <a:latin typeface="Times New Roman" pitchFamily="18" charset="0"/>
                <a:cs typeface="Times New Roman" pitchFamily="18" charset="0"/>
              </a:rPr>
              <a:t>4</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Hoa</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does aerobics twice a week. 		</a:t>
            </a:r>
          </a:p>
          <a:p>
            <a:pPr>
              <a:spcBef>
                <a:spcPts val="300"/>
              </a:spcBef>
              <a:spcAft>
                <a:spcPts val="300"/>
              </a:spcAft>
            </a:pPr>
            <a:r>
              <a:rPr lang="en-US" sz="2400" dirty="0">
                <a:latin typeface="Times New Roman" pitchFamily="18" charset="0"/>
                <a:cs typeface="Times New Roman" pitchFamily="18" charset="0"/>
              </a:rPr>
              <a:t>5</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Lan</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and </a:t>
            </a:r>
            <a:r>
              <a:rPr lang="en-US" sz="2400" dirty="0" err="1">
                <a:latin typeface="Times New Roman" pitchFamily="18" charset="0"/>
                <a:cs typeface="Times New Roman" pitchFamily="18" charset="0"/>
              </a:rPr>
              <a:t>Hoa</a:t>
            </a:r>
            <a:r>
              <a:rPr lang="en-US" sz="2400" dirty="0">
                <a:latin typeface="Times New Roman" pitchFamily="18" charset="0"/>
                <a:cs typeface="Times New Roman" pitchFamily="18" charset="0"/>
              </a:rPr>
              <a:t> play sports at home. </a:t>
            </a:r>
          </a:p>
        </p:txBody>
      </p:sp>
      <p:sp>
        <p:nvSpPr>
          <p:cNvPr id="23" name="TextBox 22"/>
          <p:cNvSpPr txBox="1"/>
          <p:nvPr/>
        </p:nvSpPr>
        <p:spPr>
          <a:xfrm>
            <a:off x="7001550" y="3881735"/>
            <a:ext cx="372218" cy="461665"/>
          </a:xfrm>
          <a:prstGeom prst="rect">
            <a:avLst/>
          </a:prstGeom>
          <a:noFill/>
        </p:spPr>
        <p:txBody>
          <a:bodyPr wrap="none" rtlCol="0">
            <a:spAutoFit/>
          </a:bodyPr>
          <a:lstStyle/>
          <a:p>
            <a:r>
              <a:rPr lang="en-US" sz="2400" b="1" dirty="0" smtClean="0">
                <a:solidFill>
                  <a:srgbClr val="FF0000"/>
                </a:solidFill>
                <a:latin typeface="Times New Roman" pitchFamily="18" charset="0"/>
                <a:cs typeface="Times New Roman" pitchFamily="18" charset="0"/>
              </a:rPr>
              <a:t>F</a:t>
            </a:r>
            <a:endParaRPr lang="en-US" sz="2400" b="1" dirty="0">
              <a:solidFill>
                <a:srgbClr val="FF0000"/>
              </a:solidFill>
              <a:latin typeface="Times New Roman" pitchFamily="18" charset="0"/>
              <a:cs typeface="Times New Roman" pitchFamily="18" charset="0"/>
            </a:endParaRPr>
          </a:p>
        </p:txBody>
      </p:sp>
      <p:cxnSp>
        <p:nvCxnSpPr>
          <p:cNvPr id="25" name="Straight Connector 24"/>
          <p:cNvCxnSpPr/>
          <p:nvPr/>
        </p:nvCxnSpPr>
        <p:spPr>
          <a:xfrm>
            <a:off x="304800" y="2057400"/>
            <a:ext cx="8534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152400" y="2438400"/>
            <a:ext cx="1066800" cy="0"/>
          </a:xfrm>
          <a:prstGeom prst="line">
            <a:avLst/>
          </a:prstGeom>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6983918" y="4324622"/>
            <a:ext cx="372218" cy="461665"/>
          </a:xfrm>
          <a:prstGeom prst="rect">
            <a:avLst/>
          </a:prstGeom>
          <a:noFill/>
        </p:spPr>
        <p:txBody>
          <a:bodyPr wrap="none" rtlCol="0">
            <a:spAutoFit/>
          </a:bodyPr>
          <a:lstStyle/>
          <a:p>
            <a:r>
              <a:rPr lang="en-US" sz="2400" b="1" dirty="0" smtClean="0">
                <a:solidFill>
                  <a:srgbClr val="FF0000"/>
                </a:solidFill>
                <a:latin typeface="Times New Roman" pitchFamily="18" charset="0"/>
                <a:cs typeface="Times New Roman" pitchFamily="18" charset="0"/>
              </a:rPr>
              <a:t>F</a:t>
            </a:r>
            <a:endParaRPr lang="en-US" sz="2400" b="1" dirty="0">
              <a:solidFill>
                <a:srgbClr val="FF0000"/>
              </a:solidFill>
              <a:latin typeface="Times New Roman" pitchFamily="18" charset="0"/>
              <a:cs typeface="Times New Roman" pitchFamily="18" charset="0"/>
            </a:endParaRPr>
          </a:p>
        </p:txBody>
      </p:sp>
      <p:cxnSp>
        <p:nvCxnSpPr>
          <p:cNvPr id="29" name="Straight Connector 28"/>
          <p:cNvCxnSpPr/>
          <p:nvPr/>
        </p:nvCxnSpPr>
        <p:spPr>
          <a:xfrm>
            <a:off x="7001550" y="2438400"/>
            <a:ext cx="199005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152400" y="2770910"/>
            <a:ext cx="7239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198968" y="3158835"/>
            <a:ext cx="307763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3276600" y="5181600"/>
            <a:ext cx="2123209" cy="0"/>
          </a:xfrm>
          <a:prstGeom prst="line">
            <a:avLst/>
          </a:prstGeom>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6983918" y="4786287"/>
            <a:ext cx="372218" cy="461665"/>
          </a:xfrm>
          <a:prstGeom prst="rect">
            <a:avLst/>
          </a:prstGeom>
          <a:noFill/>
        </p:spPr>
        <p:txBody>
          <a:bodyPr wrap="none" rtlCol="0">
            <a:spAutoFit/>
          </a:bodyPr>
          <a:lstStyle/>
          <a:p>
            <a:r>
              <a:rPr lang="en-US" sz="2400" b="1" dirty="0" smtClean="0">
                <a:solidFill>
                  <a:srgbClr val="FF0000"/>
                </a:solidFill>
                <a:latin typeface="Times New Roman" pitchFamily="18" charset="0"/>
                <a:cs typeface="Times New Roman" pitchFamily="18" charset="0"/>
              </a:rPr>
              <a:t>F</a:t>
            </a:r>
            <a:endParaRPr lang="en-US" sz="2400" b="1" dirty="0">
              <a:solidFill>
                <a:srgbClr val="FF0000"/>
              </a:solidFill>
              <a:latin typeface="Times New Roman" pitchFamily="18" charset="0"/>
              <a:cs typeface="Times New Roman" pitchFamily="18" charset="0"/>
            </a:endParaRPr>
          </a:p>
        </p:txBody>
      </p:sp>
      <p:cxnSp>
        <p:nvCxnSpPr>
          <p:cNvPr id="39" name="Straight Connector 38"/>
          <p:cNvCxnSpPr/>
          <p:nvPr/>
        </p:nvCxnSpPr>
        <p:spPr>
          <a:xfrm>
            <a:off x="4495800" y="3158835"/>
            <a:ext cx="4419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69273" y="3505200"/>
            <a:ext cx="10668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2971800" y="5638800"/>
            <a:ext cx="1366404" cy="0"/>
          </a:xfrm>
          <a:prstGeom prst="line">
            <a:avLst/>
          </a:prstGeom>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6519491" y="5247952"/>
            <a:ext cx="389850" cy="461665"/>
          </a:xfrm>
          <a:prstGeom prst="rect">
            <a:avLst/>
          </a:prstGeom>
          <a:noFill/>
        </p:spPr>
        <p:txBody>
          <a:bodyPr wrap="none" rtlCol="0">
            <a:spAutoFit/>
          </a:bodyPr>
          <a:lstStyle/>
          <a:p>
            <a:r>
              <a:rPr lang="en-US" sz="2400" b="1" dirty="0" smtClean="0">
                <a:solidFill>
                  <a:srgbClr val="FF0000"/>
                </a:solidFill>
                <a:latin typeface="Times New Roman" pitchFamily="18" charset="0"/>
                <a:cs typeface="Times New Roman" pitchFamily="18" charset="0"/>
              </a:rPr>
              <a:t>T</a:t>
            </a:r>
            <a:endParaRPr lang="en-US" sz="2400" b="1" dirty="0">
              <a:solidFill>
                <a:srgbClr val="FF0000"/>
              </a:solidFill>
              <a:latin typeface="Times New Roman" pitchFamily="18" charset="0"/>
              <a:cs typeface="Times New Roman" pitchFamily="18" charset="0"/>
            </a:endParaRPr>
          </a:p>
        </p:txBody>
      </p:sp>
      <p:cxnSp>
        <p:nvCxnSpPr>
          <p:cNvPr id="46" name="Straight Connector 45"/>
          <p:cNvCxnSpPr/>
          <p:nvPr/>
        </p:nvCxnSpPr>
        <p:spPr>
          <a:xfrm>
            <a:off x="1981200" y="3505200"/>
            <a:ext cx="4419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3088698" y="6019800"/>
            <a:ext cx="1366404" cy="0"/>
          </a:xfrm>
          <a:prstGeom prst="line">
            <a:avLst/>
          </a:prstGeom>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6983918" y="5638800"/>
            <a:ext cx="372218" cy="461665"/>
          </a:xfrm>
          <a:prstGeom prst="rect">
            <a:avLst/>
          </a:prstGeom>
          <a:noFill/>
        </p:spPr>
        <p:txBody>
          <a:bodyPr wrap="none" rtlCol="0">
            <a:spAutoFit/>
          </a:bodyPr>
          <a:lstStyle/>
          <a:p>
            <a:r>
              <a:rPr lang="en-US" sz="2400" b="1" dirty="0" smtClean="0">
                <a:solidFill>
                  <a:srgbClr val="FF0000"/>
                </a:solidFill>
                <a:latin typeface="Times New Roman" pitchFamily="18" charset="0"/>
                <a:cs typeface="Times New Roman" pitchFamily="18" charset="0"/>
              </a:rPr>
              <a:t>F</a:t>
            </a:r>
            <a:endParaRPr lang="en-US" sz="2400" b="1" dirty="0">
              <a:solidFill>
                <a:srgbClr val="FF0000"/>
              </a:solidFill>
              <a:latin typeface="Times New Roman" pitchFamily="18" charset="0"/>
              <a:cs typeface="Times New Roman" pitchFamily="18" charset="0"/>
            </a:endParaRPr>
          </a:p>
        </p:txBody>
      </p:sp>
      <p:cxnSp>
        <p:nvCxnSpPr>
          <p:cNvPr id="49" name="Straight Connector 48"/>
          <p:cNvCxnSpPr/>
          <p:nvPr/>
        </p:nvCxnSpPr>
        <p:spPr>
          <a:xfrm>
            <a:off x="2466109" y="4772432"/>
            <a:ext cx="1188893"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158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fade">
                                      <p:cBhvr>
                                        <p:cTn id="20" dur="500"/>
                                        <p:tgtEl>
                                          <p:spTgt spid="4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10" presetClass="entr" presetSubtype="0"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circle(in)">
                                      <p:cBhvr>
                                        <p:cTn id="33" dur="20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500"/>
                                        <p:tgtEl>
                                          <p:spTgt spid="3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circle(in)">
                                      <p:cBhvr>
                                        <p:cTn id="48" dur="2000"/>
                                        <p:tgtEl>
                                          <p:spTgt spid="3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500"/>
                                        <p:tgtEl>
                                          <p:spTgt spid="4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500"/>
                                        <p:tgtEl>
                                          <p:spTgt spid="39"/>
                                        </p:tgtEl>
                                      </p:cBhvr>
                                    </p:animEffect>
                                  </p:childTnLst>
                                </p:cTn>
                              </p:par>
                              <p:par>
                                <p:cTn id="59" presetID="10" presetClass="entr" presetSubtype="0" fill="hold" nodeType="with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fade">
                                      <p:cBhvr>
                                        <p:cTn id="61" dur="500"/>
                                        <p:tgtEl>
                                          <p:spTgt spid="41"/>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grpId="0" nodeType="click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circle(in)">
                                      <p:cBhvr>
                                        <p:cTn id="66" dur="2000"/>
                                        <p:tgtEl>
                                          <p:spTgt spid="45"/>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fade">
                                      <p:cBhvr>
                                        <p:cTn id="71" dur="500"/>
                                        <p:tgtEl>
                                          <p:spTgt spid="4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fade">
                                      <p:cBhvr>
                                        <p:cTn id="76" dur="500"/>
                                        <p:tgtEl>
                                          <p:spTgt spid="47"/>
                                        </p:tgtEl>
                                      </p:cBhvr>
                                    </p:animEffect>
                                  </p:childTnLst>
                                </p:cTn>
                              </p:par>
                            </p:childTnLst>
                          </p:cTn>
                        </p:par>
                      </p:childTnLst>
                    </p:cTn>
                  </p:par>
                  <p:par>
                    <p:cTn id="77" fill="hold">
                      <p:stCondLst>
                        <p:cond delay="indefinite"/>
                      </p:stCondLst>
                      <p:childTnLst>
                        <p:par>
                          <p:cTn id="78" fill="hold">
                            <p:stCondLst>
                              <p:cond delay="0"/>
                            </p:stCondLst>
                            <p:childTnLst>
                              <p:par>
                                <p:cTn id="79" presetID="6" presetClass="entr" presetSubtype="16" fill="hold" grpId="0" nodeType="click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circle(in)">
                                      <p:cBhvr>
                                        <p:cTn id="81" dur="2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p:bldP spid="37" grpId="0"/>
      <p:bldP spid="45" grpId="0"/>
      <p:bldP spid="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76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76200" y="55418"/>
            <a:ext cx="8922327" cy="6555641"/>
          </a:xfrm>
          <a:prstGeom prst="rect">
            <a:avLst/>
          </a:prstGeom>
          <a:noFill/>
        </p:spPr>
        <p:txBody>
          <a:bodyPr wrap="square" rtlCol="0">
            <a:spAutoFit/>
          </a:bodyPr>
          <a:lstStyle/>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"Water polo is a new sport at our school, but we have a good team now. We </a:t>
            </a:r>
            <a:r>
              <a:rPr lang="en-US" sz="2000" dirty="0" err="1">
                <a:latin typeface="Times New Roman" pitchFamily="18" charset="0"/>
                <a:cs typeface="Times New Roman" pitchFamily="18" charset="0"/>
              </a:rPr>
              <a:t>practise</a:t>
            </a:r>
            <a:r>
              <a:rPr lang="en-US" sz="2000" dirty="0">
                <a:latin typeface="Times New Roman" pitchFamily="18" charset="0"/>
                <a:cs typeface="Times New Roman" pitchFamily="18" charset="0"/>
              </a:rPr>
              <a:t> after school on Thursday at the </a:t>
            </a:r>
            <a:r>
              <a:rPr lang="en-US" sz="2000" dirty="0" err="1">
                <a:latin typeface="Times New Roman" pitchFamily="18" charset="0"/>
                <a:cs typeface="Times New Roman" pitchFamily="18" charset="0"/>
              </a:rPr>
              <a:t>Northside</a:t>
            </a:r>
            <a:r>
              <a:rPr lang="en-US" sz="2000" dirty="0">
                <a:latin typeface="Times New Roman" pitchFamily="18" charset="0"/>
                <a:cs typeface="Times New Roman" pitchFamily="18" charset="0"/>
              </a:rPr>
              <a:t> Pool and we're doing well in the National Schools Competition. </a:t>
            </a:r>
          </a:p>
          <a:p>
            <a:r>
              <a:rPr lang="en-US" sz="2000" dirty="0">
                <a:latin typeface="Times New Roman" pitchFamily="18" charset="0"/>
                <a:cs typeface="Times New Roman" pitchFamily="18" charset="0"/>
              </a:rPr>
              <a:t>There are seven players in a water polo team. The game is a bit like football because each team tries to score a goal with a ball. But in water polo you don't use your feet - you catch and throw the ball with one hand. And you never stop swimming. A game lasts 32 minutes, and in that time you swim up and down a 30-metre pool lots of times. If you aren't fit, water polo isn't the sport for you! </a:t>
            </a:r>
          </a:p>
          <a:p>
            <a:r>
              <a:rPr lang="en-US" sz="2000" dirty="0">
                <a:latin typeface="Times New Roman" pitchFamily="18" charset="0"/>
                <a:cs typeface="Times New Roman" pitchFamily="18" charset="0"/>
              </a:rPr>
              <a:t>	For me, it's great, because I love being in the water and I can swim fast. I also enjoy being part of a team. We have some excellent players and we're all good friends. So it's fun, and it's also a fantastic way to get fit."</a:t>
            </a:r>
          </a:p>
          <a:p>
            <a:r>
              <a:rPr lang="en-US" sz="2000" dirty="0" smtClean="0">
                <a:solidFill>
                  <a:srgbClr val="000099"/>
                </a:solidFill>
                <a:latin typeface="Times New Roman" pitchFamily="18" charset="0"/>
                <a:cs typeface="Times New Roman" pitchFamily="18" charset="0"/>
              </a:rPr>
              <a:t>6</a:t>
            </a:r>
            <a:r>
              <a:rPr lang="en-US" sz="2000" dirty="0">
                <a:solidFill>
                  <a:srgbClr val="000099"/>
                </a:solidFill>
                <a:latin typeface="Times New Roman" pitchFamily="18" charset="0"/>
                <a:cs typeface="Times New Roman" pitchFamily="18" charset="0"/>
              </a:rPr>
              <a:t>.	People play water polo </a:t>
            </a:r>
            <a:r>
              <a:rPr lang="en-US" sz="2000" u="sng" dirty="0">
                <a:solidFill>
                  <a:srgbClr val="000099"/>
                </a:solidFill>
                <a:latin typeface="Times New Roman" pitchFamily="18" charset="0"/>
                <a:cs typeface="Times New Roman" pitchFamily="18" charset="0"/>
              </a:rPr>
              <a:t>		</a:t>
            </a:r>
            <a:r>
              <a:rPr lang="en-US" sz="2000" dirty="0">
                <a:solidFill>
                  <a:srgbClr val="000099"/>
                </a:solidFill>
                <a:latin typeface="Times New Roman" pitchFamily="18" charset="0"/>
                <a:cs typeface="Times New Roman" pitchFamily="18" charset="0"/>
              </a:rPr>
              <a:t>. </a:t>
            </a:r>
          </a:p>
          <a:p>
            <a:r>
              <a:rPr lang="en-US" sz="2000" b="1" dirty="0">
                <a:solidFill>
                  <a:srgbClr val="000099"/>
                </a:solidFill>
                <a:latin typeface="Times New Roman" pitchFamily="18" charset="0"/>
                <a:cs typeface="Times New Roman" pitchFamily="18" charset="0"/>
              </a:rPr>
              <a:t>A. </a:t>
            </a:r>
            <a:r>
              <a:rPr lang="en-US" sz="2000" dirty="0">
                <a:solidFill>
                  <a:srgbClr val="000099"/>
                </a:solidFill>
                <a:latin typeface="Times New Roman" pitchFamily="18" charset="0"/>
                <a:cs typeface="Times New Roman" pitchFamily="18" charset="0"/>
              </a:rPr>
              <a:t>in a stadium 	</a:t>
            </a:r>
            <a:r>
              <a:rPr lang="en-US" sz="2000" dirty="0" smtClean="0">
                <a:solidFill>
                  <a:srgbClr val="000099"/>
                </a:solidFill>
                <a:latin typeface="Times New Roman" pitchFamily="18" charset="0"/>
                <a:cs typeface="Times New Roman" pitchFamily="18" charset="0"/>
              </a:rPr>
              <a:t>	</a:t>
            </a:r>
            <a:r>
              <a:rPr lang="en-US" sz="2000" b="1" dirty="0" smtClean="0">
                <a:solidFill>
                  <a:srgbClr val="000099"/>
                </a:solidFill>
                <a:latin typeface="Times New Roman" pitchFamily="18" charset="0"/>
                <a:cs typeface="Times New Roman" pitchFamily="18" charset="0"/>
              </a:rPr>
              <a:t>B</a:t>
            </a:r>
            <a:r>
              <a:rPr lang="en-US" sz="2000" b="1" dirty="0">
                <a:solidFill>
                  <a:srgbClr val="000099"/>
                </a:solidFill>
                <a:latin typeface="Times New Roman" pitchFamily="18" charset="0"/>
                <a:cs typeface="Times New Roman" pitchFamily="18" charset="0"/>
              </a:rPr>
              <a:t>.</a:t>
            </a:r>
            <a:r>
              <a:rPr lang="en-US" sz="2000" dirty="0">
                <a:solidFill>
                  <a:srgbClr val="000099"/>
                </a:solidFill>
                <a:latin typeface="Times New Roman" pitchFamily="18" charset="0"/>
                <a:cs typeface="Times New Roman" pitchFamily="18" charset="0"/>
              </a:rPr>
              <a:t> in a swimming pool 	</a:t>
            </a:r>
            <a:r>
              <a:rPr lang="en-US" sz="2000" b="1" dirty="0">
                <a:solidFill>
                  <a:srgbClr val="000099"/>
                </a:solidFill>
                <a:latin typeface="Times New Roman" pitchFamily="18" charset="0"/>
                <a:cs typeface="Times New Roman" pitchFamily="18" charset="0"/>
              </a:rPr>
              <a:t>C.</a:t>
            </a:r>
            <a:r>
              <a:rPr lang="en-US" sz="2000" dirty="0">
                <a:solidFill>
                  <a:srgbClr val="000099"/>
                </a:solidFill>
                <a:latin typeface="Times New Roman" pitchFamily="18" charset="0"/>
                <a:cs typeface="Times New Roman" pitchFamily="18" charset="0"/>
              </a:rPr>
              <a:t> at the beach </a:t>
            </a:r>
          </a:p>
          <a:p>
            <a:r>
              <a:rPr lang="en-US" sz="2000" dirty="0">
                <a:solidFill>
                  <a:srgbClr val="000099"/>
                </a:solidFill>
                <a:latin typeface="Times New Roman" pitchFamily="18" charset="0"/>
                <a:cs typeface="Times New Roman" pitchFamily="18" charset="0"/>
              </a:rPr>
              <a:t>7.	His team plays </a:t>
            </a:r>
            <a:r>
              <a:rPr lang="en-US" sz="2000" u="sng" dirty="0">
                <a:solidFill>
                  <a:srgbClr val="000099"/>
                </a:solidFill>
                <a:latin typeface="Times New Roman" pitchFamily="18" charset="0"/>
                <a:cs typeface="Times New Roman" pitchFamily="18" charset="0"/>
              </a:rPr>
              <a:t>	</a:t>
            </a:r>
            <a:r>
              <a:rPr lang="en-US" sz="2000" dirty="0">
                <a:solidFill>
                  <a:srgbClr val="000099"/>
                </a:solidFill>
                <a:latin typeface="Times New Roman" pitchFamily="18" charset="0"/>
                <a:cs typeface="Times New Roman" pitchFamily="18" charset="0"/>
              </a:rPr>
              <a:t>.</a:t>
            </a:r>
          </a:p>
          <a:p>
            <a:r>
              <a:rPr lang="en-US" sz="2000" b="1" dirty="0">
                <a:solidFill>
                  <a:srgbClr val="000099"/>
                </a:solidFill>
                <a:latin typeface="Times New Roman" pitchFamily="18" charset="0"/>
                <a:cs typeface="Times New Roman" pitchFamily="18" charset="0"/>
              </a:rPr>
              <a:t>A.</a:t>
            </a:r>
            <a:r>
              <a:rPr lang="en-US" sz="2000" dirty="0">
                <a:solidFill>
                  <a:srgbClr val="000099"/>
                </a:solidFill>
                <a:latin typeface="Times New Roman" pitchFamily="18" charset="0"/>
                <a:cs typeface="Times New Roman" pitchFamily="18" charset="0"/>
              </a:rPr>
              <a:t> well 	</a:t>
            </a:r>
            <a:r>
              <a:rPr lang="en-US" sz="2000" dirty="0" smtClean="0">
                <a:solidFill>
                  <a:srgbClr val="000099"/>
                </a:solidFill>
                <a:latin typeface="Times New Roman" pitchFamily="18" charset="0"/>
                <a:cs typeface="Times New Roman" pitchFamily="18" charset="0"/>
              </a:rPr>
              <a:t>		</a:t>
            </a:r>
            <a:r>
              <a:rPr lang="en-US" sz="2000" b="1" dirty="0" smtClean="0">
                <a:solidFill>
                  <a:srgbClr val="000099"/>
                </a:solidFill>
                <a:latin typeface="Times New Roman" pitchFamily="18" charset="0"/>
                <a:cs typeface="Times New Roman" pitchFamily="18" charset="0"/>
              </a:rPr>
              <a:t>B</a:t>
            </a:r>
            <a:r>
              <a:rPr lang="en-US" sz="2000" b="1" dirty="0">
                <a:solidFill>
                  <a:srgbClr val="000099"/>
                </a:solidFill>
                <a:latin typeface="Times New Roman" pitchFamily="18" charset="0"/>
                <a:cs typeface="Times New Roman" pitchFamily="18" charset="0"/>
              </a:rPr>
              <a:t>.</a:t>
            </a:r>
            <a:r>
              <a:rPr lang="en-US" sz="2000" dirty="0">
                <a:solidFill>
                  <a:srgbClr val="000099"/>
                </a:solidFill>
                <a:latin typeface="Times New Roman" pitchFamily="18" charset="0"/>
                <a:cs typeface="Times New Roman" pitchFamily="18" charset="0"/>
              </a:rPr>
              <a:t> badly 	</a:t>
            </a:r>
            <a:r>
              <a:rPr lang="en-US" sz="2000" dirty="0" smtClean="0">
                <a:solidFill>
                  <a:srgbClr val="000099"/>
                </a:solidFill>
                <a:latin typeface="Times New Roman" pitchFamily="18" charset="0"/>
                <a:cs typeface="Times New Roman" pitchFamily="18" charset="0"/>
              </a:rPr>
              <a:t>	</a:t>
            </a:r>
            <a:r>
              <a:rPr lang="en-US" sz="2000" b="1" dirty="0" smtClean="0">
                <a:solidFill>
                  <a:srgbClr val="000099"/>
                </a:solidFill>
                <a:latin typeface="Times New Roman" pitchFamily="18" charset="0"/>
                <a:cs typeface="Times New Roman" pitchFamily="18" charset="0"/>
              </a:rPr>
              <a:t>C</a:t>
            </a:r>
            <a:r>
              <a:rPr lang="en-US" sz="2000" b="1" dirty="0">
                <a:solidFill>
                  <a:srgbClr val="000099"/>
                </a:solidFill>
                <a:latin typeface="Times New Roman" pitchFamily="18" charset="0"/>
                <a:cs typeface="Times New Roman" pitchFamily="18" charset="0"/>
              </a:rPr>
              <a:t>.</a:t>
            </a:r>
            <a:r>
              <a:rPr lang="en-US" sz="2000" dirty="0">
                <a:solidFill>
                  <a:srgbClr val="000099"/>
                </a:solidFill>
                <a:latin typeface="Times New Roman" pitchFamily="18" charset="0"/>
                <a:cs typeface="Times New Roman" pitchFamily="18" charset="0"/>
              </a:rPr>
              <a:t> in a new competition </a:t>
            </a:r>
          </a:p>
          <a:p>
            <a:r>
              <a:rPr lang="en-US" sz="2000" dirty="0">
                <a:solidFill>
                  <a:srgbClr val="000099"/>
                </a:solidFill>
                <a:latin typeface="Times New Roman" pitchFamily="18" charset="0"/>
                <a:cs typeface="Times New Roman" pitchFamily="18" charset="0"/>
              </a:rPr>
              <a:t>8.	Water polo players </a:t>
            </a:r>
            <a:r>
              <a:rPr lang="en-US" sz="2000" u="sng" dirty="0">
                <a:solidFill>
                  <a:srgbClr val="000099"/>
                </a:solidFill>
                <a:latin typeface="Times New Roman" pitchFamily="18" charset="0"/>
                <a:cs typeface="Times New Roman" pitchFamily="18" charset="0"/>
              </a:rPr>
              <a:t>		</a:t>
            </a:r>
            <a:r>
              <a:rPr lang="en-US" sz="2000" dirty="0">
                <a:solidFill>
                  <a:srgbClr val="000099"/>
                </a:solidFill>
                <a:latin typeface="Times New Roman" pitchFamily="18" charset="0"/>
                <a:cs typeface="Times New Roman" pitchFamily="18" charset="0"/>
              </a:rPr>
              <a:t>.</a:t>
            </a:r>
          </a:p>
          <a:p>
            <a:r>
              <a:rPr lang="en-US" sz="2000" b="1" dirty="0">
                <a:solidFill>
                  <a:srgbClr val="000099"/>
                </a:solidFill>
                <a:latin typeface="Times New Roman" pitchFamily="18" charset="0"/>
                <a:cs typeface="Times New Roman" pitchFamily="18" charset="0"/>
              </a:rPr>
              <a:t>A.</a:t>
            </a:r>
            <a:r>
              <a:rPr lang="en-US" sz="2000" dirty="0">
                <a:solidFill>
                  <a:srgbClr val="000099"/>
                </a:solidFill>
                <a:latin typeface="Times New Roman" pitchFamily="18" charset="0"/>
                <a:cs typeface="Times New Roman" pitchFamily="18" charset="0"/>
              </a:rPr>
              <a:t> often play football 	</a:t>
            </a:r>
            <a:r>
              <a:rPr lang="en-US" sz="2000" b="1" dirty="0">
                <a:solidFill>
                  <a:srgbClr val="000099"/>
                </a:solidFill>
                <a:latin typeface="Times New Roman" pitchFamily="18" charset="0"/>
                <a:cs typeface="Times New Roman" pitchFamily="18" charset="0"/>
              </a:rPr>
              <a:t>B.</a:t>
            </a:r>
            <a:r>
              <a:rPr lang="en-US" sz="2000" dirty="0">
                <a:solidFill>
                  <a:srgbClr val="000099"/>
                </a:solidFill>
                <a:latin typeface="Times New Roman" pitchFamily="18" charset="0"/>
                <a:cs typeface="Times New Roman" pitchFamily="18" charset="0"/>
              </a:rPr>
              <a:t> bounce the ball 	</a:t>
            </a:r>
            <a:r>
              <a:rPr lang="en-US" sz="2000" b="1" dirty="0">
                <a:solidFill>
                  <a:srgbClr val="000099"/>
                </a:solidFill>
                <a:latin typeface="Times New Roman" pitchFamily="18" charset="0"/>
                <a:cs typeface="Times New Roman" pitchFamily="18" charset="0"/>
              </a:rPr>
              <a:t>C.</a:t>
            </a:r>
            <a:r>
              <a:rPr lang="en-US" sz="2000" dirty="0">
                <a:solidFill>
                  <a:srgbClr val="000099"/>
                </a:solidFill>
                <a:latin typeface="Times New Roman" pitchFamily="18" charset="0"/>
                <a:cs typeface="Times New Roman" pitchFamily="18" charset="0"/>
              </a:rPr>
              <a:t> doesn't kick the ball </a:t>
            </a:r>
          </a:p>
          <a:p>
            <a:r>
              <a:rPr lang="en-US" sz="2000" dirty="0">
                <a:solidFill>
                  <a:srgbClr val="000099"/>
                </a:solidFill>
                <a:latin typeface="Times New Roman" pitchFamily="18" charset="0"/>
                <a:cs typeface="Times New Roman" pitchFamily="18" charset="0"/>
              </a:rPr>
              <a:t>9.	In a water polo game, players </a:t>
            </a:r>
            <a:r>
              <a:rPr lang="en-US" sz="2000" u="sng" dirty="0">
                <a:solidFill>
                  <a:srgbClr val="000099"/>
                </a:solidFill>
                <a:latin typeface="Times New Roman" pitchFamily="18" charset="0"/>
                <a:cs typeface="Times New Roman" pitchFamily="18" charset="0"/>
              </a:rPr>
              <a:t>		</a:t>
            </a:r>
            <a:r>
              <a:rPr lang="en-US" sz="2000" dirty="0">
                <a:solidFill>
                  <a:srgbClr val="000099"/>
                </a:solidFill>
                <a:latin typeface="Times New Roman" pitchFamily="18" charset="0"/>
                <a:cs typeface="Times New Roman" pitchFamily="18" charset="0"/>
              </a:rPr>
              <a:t>.</a:t>
            </a:r>
          </a:p>
          <a:p>
            <a:r>
              <a:rPr lang="en-US" sz="2000" b="1" dirty="0">
                <a:solidFill>
                  <a:srgbClr val="000099"/>
                </a:solidFill>
                <a:latin typeface="Times New Roman" pitchFamily="18" charset="0"/>
                <a:cs typeface="Times New Roman" pitchFamily="18" charset="0"/>
              </a:rPr>
              <a:t>A.</a:t>
            </a:r>
            <a:r>
              <a:rPr lang="en-US" sz="2000" dirty="0">
                <a:solidFill>
                  <a:srgbClr val="000099"/>
                </a:solidFill>
                <a:latin typeface="Times New Roman" pitchFamily="18" charset="0"/>
                <a:cs typeface="Times New Roman" pitchFamily="18" charset="0"/>
              </a:rPr>
              <a:t> can't use their hands 	</a:t>
            </a:r>
            <a:r>
              <a:rPr lang="en-US" sz="2000" b="1" dirty="0">
                <a:solidFill>
                  <a:srgbClr val="000099"/>
                </a:solidFill>
                <a:latin typeface="Times New Roman" pitchFamily="18" charset="0"/>
                <a:cs typeface="Times New Roman" pitchFamily="18" charset="0"/>
              </a:rPr>
              <a:t>B</a:t>
            </a:r>
            <a:r>
              <a:rPr lang="en-US" sz="2000" dirty="0">
                <a:solidFill>
                  <a:srgbClr val="000099"/>
                </a:solidFill>
                <a:latin typeface="Times New Roman" pitchFamily="18" charset="0"/>
                <a:cs typeface="Times New Roman" pitchFamily="18" charset="0"/>
              </a:rPr>
              <a:t>. sometimes swim 30 </a:t>
            </a:r>
            <a:r>
              <a:rPr lang="en-US" sz="2000" dirty="0" err="1">
                <a:solidFill>
                  <a:srgbClr val="000099"/>
                </a:solidFill>
                <a:latin typeface="Times New Roman" pitchFamily="18" charset="0"/>
                <a:cs typeface="Times New Roman" pitchFamily="18" charset="0"/>
              </a:rPr>
              <a:t>metres</a:t>
            </a:r>
            <a:r>
              <a:rPr lang="en-US" sz="2000" dirty="0">
                <a:solidFill>
                  <a:srgbClr val="000099"/>
                </a:solidFill>
                <a:latin typeface="Times New Roman" pitchFamily="18" charset="0"/>
                <a:cs typeface="Times New Roman" pitchFamily="18" charset="0"/>
              </a:rPr>
              <a:t> 	</a:t>
            </a:r>
            <a:r>
              <a:rPr lang="en-US" sz="2000" b="1" dirty="0">
                <a:solidFill>
                  <a:srgbClr val="000099"/>
                </a:solidFill>
                <a:latin typeface="Times New Roman" pitchFamily="18" charset="0"/>
                <a:cs typeface="Times New Roman" pitchFamily="18" charset="0"/>
              </a:rPr>
              <a:t>C.</a:t>
            </a:r>
            <a:r>
              <a:rPr lang="en-US" sz="2000" dirty="0">
                <a:solidFill>
                  <a:srgbClr val="000099"/>
                </a:solidFill>
                <a:latin typeface="Times New Roman" pitchFamily="18" charset="0"/>
                <a:cs typeface="Times New Roman" pitchFamily="18" charset="0"/>
              </a:rPr>
              <a:t> swim all the time </a:t>
            </a:r>
          </a:p>
          <a:p>
            <a:r>
              <a:rPr lang="en-US" sz="2000" dirty="0">
                <a:solidFill>
                  <a:srgbClr val="000099"/>
                </a:solidFill>
                <a:latin typeface="Times New Roman" pitchFamily="18" charset="0"/>
                <a:cs typeface="Times New Roman" pitchFamily="18" charset="0"/>
              </a:rPr>
              <a:t>10.	Leo </a:t>
            </a:r>
            <a:r>
              <a:rPr lang="en-US" sz="2000" u="sng" dirty="0">
                <a:solidFill>
                  <a:srgbClr val="000099"/>
                </a:solidFill>
                <a:latin typeface="Times New Roman" pitchFamily="18" charset="0"/>
                <a:cs typeface="Times New Roman" pitchFamily="18" charset="0"/>
              </a:rPr>
              <a:t>	</a:t>
            </a:r>
            <a:r>
              <a:rPr lang="en-US" sz="2000" dirty="0">
                <a:solidFill>
                  <a:srgbClr val="000099"/>
                </a:solidFill>
                <a:latin typeface="Times New Roman" pitchFamily="18" charset="0"/>
                <a:cs typeface="Times New Roman" pitchFamily="18" charset="0"/>
              </a:rPr>
              <a:t>.</a:t>
            </a:r>
          </a:p>
          <a:p>
            <a:r>
              <a:rPr lang="en-US" sz="2000" b="1" dirty="0">
                <a:solidFill>
                  <a:srgbClr val="000099"/>
                </a:solidFill>
                <a:latin typeface="Times New Roman" pitchFamily="18" charset="0"/>
                <a:cs typeface="Times New Roman" pitchFamily="18" charset="0"/>
              </a:rPr>
              <a:t>A.</a:t>
            </a:r>
            <a:r>
              <a:rPr lang="en-US" sz="2000" dirty="0">
                <a:solidFill>
                  <a:srgbClr val="000099"/>
                </a:solidFill>
                <a:latin typeface="Times New Roman" pitchFamily="18" charset="0"/>
                <a:cs typeface="Times New Roman" pitchFamily="18" charset="0"/>
              </a:rPr>
              <a:t> isn't very fit 	</a:t>
            </a:r>
            <a:r>
              <a:rPr lang="en-US" sz="2000" b="1" dirty="0">
                <a:solidFill>
                  <a:srgbClr val="000099"/>
                </a:solidFill>
                <a:latin typeface="Times New Roman" pitchFamily="18" charset="0"/>
                <a:cs typeface="Times New Roman" pitchFamily="18" charset="0"/>
              </a:rPr>
              <a:t>B.</a:t>
            </a:r>
            <a:r>
              <a:rPr lang="en-US" sz="2000" dirty="0">
                <a:solidFill>
                  <a:srgbClr val="000099"/>
                </a:solidFill>
                <a:latin typeface="Times New Roman" pitchFamily="18" charset="0"/>
                <a:cs typeface="Times New Roman" pitchFamily="18" charset="0"/>
              </a:rPr>
              <a:t> can swim quickly 	</a:t>
            </a:r>
            <a:r>
              <a:rPr lang="en-US" sz="2000" b="1" dirty="0">
                <a:solidFill>
                  <a:srgbClr val="000099"/>
                </a:solidFill>
                <a:latin typeface="Times New Roman" pitchFamily="18" charset="0"/>
                <a:cs typeface="Times New Roman" pitchFamily="18" charset="0"/>
              </a:rPr>
              <a:t>C.</a:t>
            </a:r>
            <a:r>
              <a:rPr lang="en-US" sz="2000" dirty="0">
                <a:solidFill>
                  <a:srgbClr val="000099"/>
                </a:solidFill>
                <a:latin typeface="Times New Roman" pitchFamily="18" charset="0"/>
                <a:cs typeface="Times New Roman" pitchFamily="18" charset="0"/>
              </a:rPr>
              <a:t> likes playing individually</a:t>
            </a:r>
            <a:r>
              <a:rPr lang="en-US" sz="2000" dirty="0">
                <a:latin typeface="Times New Roman" pitchFamily="18" charset="0"/>
                <a:cs typeface="Times New Roman" pitchFamily="18" charset="0"/>
              </a:rPr>
              <a:t> </a:t>
            </a:r>
          </a:p>
        </p:txBody>
      </p:sp>
      <p:cxnSp>
        <p:nvCxnSpPr>
          <p:cNvPr id="7" name="Straight Connector 6"/>
          <p:cNvCxnSpPr/>
          <p:nvPr/>
        </p:nvCxnSpPr>
        <p:spPr>
          <a:xfrm>
            <a:off x="4495800" y="2223655"/>
            <a:ext cx="2971800" cy="0"/>
          </a:xfrm>
          <a:prstGeom prst="line">
            <a:avLst/>
          </a:prstGeom>
          <a:ln>
            <a:solidFill>
              <a:srgbClr val="7030A0"/>
            </a:solidFill>
          </a:ln>
        </p:spPr>
        <p:style>
          <a:lnRef idx="2">
            <a:schemeClr val="accent5"/>
          </a:lnRef>
          <a:fillRef idx="0">
            <a:schemeClr val="accent5"/>
          </a:fillRef>
          <a:effectRef idx="1">
            <a:schemeClr val="accent5"/>
          </a:effectRef>
          <a:fontRef idx="minor">
            <a:schemeClr val="tx1"/>
          </a:fontRef>
        </p:style>
      </p:cxnSp>
      <p:cxnSp>
        <p:nvCxnSpPr>
          <p:cNvPr id="27" name="Straight Connector 26"/>
          <p:cNvCxnSpPr/>
          <p:nvPr/>
        </p:nvCxnSpPr>
        <p:spPr>
          <a:xfrm>
            <a:off x="4648200" y="1918855"/>
            <a:ext cx="2971800" cy="0"/>
          </a:xfrm>
          <a:prstGeom prst="line">
            <a:avLst/>
          </a:prstGeom>
          <a:ln>
            <a:solidFill>
              <a:srgbClr val="7030A0"/>
            </a:solidFill>
          </a:ln>
        </p:spPr>
        <p:style>
          <a:lnRef idx="2">
            <a:schemeClr val="accent5"/>
          </a:lnRef>
          <a:fillRef idx="0">
            <a:schemeClr val="accent5"/>
          </a:fillRef>
          <a:effectRef idx="1">
            <a:schemeClr val="accent5"/>
          </a:effectRef>
          <a:fontRef idx="minor">
            <a:schemeClr val="tx1"/>
          </a:fontRef>
        </p:style>
      </p:cxnSp>
      <p:sp>
        <p:nvSpPr>
          <p:cNvPr id="8" name="Oval 7"/>
          <p:cNvSpPr/>
          <p:nvPr/>
        </p:nvSpPr>
        <p:spPr>
          <a:xfrm>
            <a:off x="2784765" y="3733800"/>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a:off x="5465618" y="699655"/>
            <a:ext cx="2971800" cy="0"/>
          </a:xfrm>
          <a:prstGeom prst="line">
            <a:avLst/>
          </a:prstGeom>
          <a:ln>
            <a:solidFill>
              <a:srgbClr val="7030A0"/>
            </a:solidFill>
          </a:ln>
        </p:spPr>
        <p:style>
          <a:lnRef idx="2">
            <a:schemeClr val="accent5"/>
          </a:lnRef>
          <a:fillRef idx="0">
            <a:schemeClr val="accent5"/>
          </a:fillRef>
          <a:effectRef idx="1">
            <a:schemeClr val="accent5"/>
          </a:effectRef>
          <a:fontRef idx="minor">
            <a:schemeClr val="tx1"/>
          </a:fontRef>
        </p:style>
      </p:cxnSp>
      <p:sp>
        <p:nvSpPr>
          <p:cNvPr id="32" name="Oval 31"/>
          <p:cNvSpPr/>
          <p:nvPr/>
        </p:nvSpPr>
        <p:spPr>
          <a:xfrm>
            <a:off x="90056" y="4343400"/>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p:nvPr/>
        </p:nvCxnSpPr>
        <p:spPr>
          <a:xfrm>
            <a:off x="5465618" y="1600200"/>
            <a:ext cx="2971800" cy="0"/>
          </a:xfrm>
          <a:prstGeom prst="line">
            <a:avLst/>
          </a:prstGeom>
          <a:ln>
            <a:solidFill>
              <a:srgbClr val="7030A0"/>
            </a:solidFill>
          </a:ln>
        </p:spPr>
        <p:style>
          <a:lnRef idx="2">
            <a:schemeClr val="accent5"/>
          </a:lnRef>
          <a:fillRef idx="0">
            <a:schemeClr val="accent5"/>
          </a:fillRef>
          <a:effectRef idx="1">
            <a:schemeClr val="accent5"/>
          </a:effectRef>
          <a:fontRef idx="minor">
            <a:schemeClr val="tx1"/>
          </a:fontRef>
        </p:style>
      </p:cxnSp>
      <p:sp>
        <p:nvSpPr>
          <p:cNvPr id="35" name="Oval 34"/>
          <p:cNvSpPr/>
          <p:nvPr/>
        </p:nvSpPr>
        <p:spPr>
          <a:xfrm>
            <a:off x="5600700" y="4953000"/>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6487391" y="5562600"/>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nvCxnSpPr>
        <p:spPr>
          <a:xfrm>
            <a:off x="6324600" y="2819400"/>
            <a:ext cx="2029691" cy="0"/>
          </a:xfrm>
          <a:prstGeom prst="line">
            <a:avLst/>
          </a:prstGeom>
          <a:ln>
            <a:solidFill>
              <a:srgbClr val="7030A0"/>
            </a:solidFill>
          </a:ln>
        </p:spPr>
        <p:style>
          <a:lnRef idx="2">
            <a:schemeClr val="accent5"/>
          </a:lnRef>
          <a:fillRef idx="0">
            <a:schemeClr val="accent5"/>
          </a:fillRef>
          <a:effectRef idx="1">
            <a:schemeClr val="accent5"/>
          </a:effectRef>
          <a:fontRef idx="minor">
            <a:schemeClr val="tx1"/>
          </a:fontRef>
        </p:style>
      </p:cxnSp>
      <p:sp>
        <p:nvSpPr>
          <p:cNvPr id="43" name="Oval 42"/>
          <p:cNvSpPr/>
          <p:nvPr/>
        </p:nvSpPr>
        <p:spPr>
          <a:xfrm>
            <a:off x="1953490" y="6188494"/>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44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par>
                                <p:cTn id="46" presetID="10" presetClass="entr" presetSubtype="0" fill="hold"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500"/>
                                        <p:tgtEl>
                                          <p:spTgt spid="4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fade">
                                      <p:cBhvr>
                                        <p:cTn id="5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2" grpId="0" animBg="1"/>
      <p:bldP spid="35" grpId="0" animBg="1"/>
      <p:bldP spid="38" grpId="0" animBg="1"/>
      <p:bldP spid="4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8644" cy="938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24789" y="34639"/>
            <a:ext cx="8066811" cy="830997"/>
          </a:xfrm>
          <a:prstGeom prst="rect">
            <a:avLst/>
          </a:prstGeom>
          <a:noFill/>
        </p:spPr>
        <p:txBody>
          <a:bodyPr wrap="square" rtlCol="0">
            <a:spAutoFit/>
          </a:bodyPr>
          <a:lstStyle/>
          <a:p>
            <a:pPr algn="just"/>
            <a:r>
              <a:rPr lang="en-US" sz="2400" b="1" dirty="0"/>
              <a:t>III. Read the story and decide if the sentences are true (T) or false (F</a:t>
            </a:r>
            <a:r>
              <a:rPr lang="en-US" sz="2400" b="1" dirty="0" smtClean="0"/>
              <a:t>)</a:t>
            </a:r>
            <a:r>
              <a:rPr lang="en-US" sz="2300" b="1" spc="-30" dirty="0" smtClean="0">
                <a:latin typeface="Times New Roman" pitchFamily="18" charset="0"/>
                <a:cs typeface="Times New Roman" pitchFamily="18" charset="0"/>
              </a:rPr>
              <a:t>.</a:t>
            </a:r>
            <a:endParaRPr lang="en-US" sz="2300" spc="-30" dirty="0">
              <a:latin typeface="Times New Roman" pitchFamily="18" charset="0"/>
              <a:cs typeface="Times New Roman" pitchFamily="18" charset="0"/>
            </a:endParaRPr>
          </a:p>
        </p:txBody>
      </p:sp>
      <p:sp>
        <p:nvSpPr>
          <p:cNvPr id="22" name="TextBox 21"/>
          <p:cNvSpPr txBox="1"/>
          <p:nvPr/>
        </p:nvSpPr>
        <p:spPr>
          <a:xfrm>
            <a:off x="110836" y="713510"/>
            <a:ext cx="8922327" cy="6178614"/>
          </a:xfrm>
          <a:prstGeom prst="rect">
            <a:avLst/>
          </a:prstGeom>
          <a:noFill/>
        </p:spPr>
        <p:txBody>
          <a:bodyPr wrap="square" rtlCol="0">
            <a:spAutoFit/>
          </a:bodyPr>
          <a:lstStyle/>
          <a:p>
            <a:r>
              <a:rPr lang="en-US" sz="2300" dirty="0" smtClean="0">
                <a:latin typeface="Times New Roman" pitchFamily="18" charset="0"/>
                <a:cs typeface="Times New Roman" pitchFamily="18" charset="0"/>
              </a:rPr>
              <a:t>	</a:t>
            </a:r>
            <a:r>
              <a:rPr lang="en-US" sz="2300" dirty="0">
                <a:latin typeface="Times New Roman" pitchFamily="18" charset="0"/>
                <a:cs typeface="Times New Roman" pitchFamily="18" charset="0"/>
              </a:rPr>
              <a:t>On Saturday, Patricia was in the park when she saw a boy on a mountain bike. He was on the hill when suddenly he fell off his bike. Patricia ran over to help. "Where's my helmet?" he shouted. It was under a park bench so Patricia went to get it. Just then another boy ran past, took the boy's mountain bike and rode away. "Stop!" Patricia shouted. She ran after the other boy and stopped him. He got off the bike and ran away. Patricia took the bike back to the boy, "Thank you, Patricia," he said. "How do you know my name?" Patricia asked. "I live next to you," he said. "My name's Tom". On Sunday Tom left some flowers on her doorstep to say "thank you". </a:t>
            </a:r>
            <a:endParaRPr lang="en-US" sz="2300" dirty="0" smtClean="0">
              <a:latin typeface="Times New Roman" pitchFamily="18" charset="0"/>
              <a:cs typeface="Times New Roman" pitchFamily="18" charset="0"/>
            </a:endParaRPr>
          </a:p>
          <a:p>
            <a:pPr>
              <a:spcBef>
                <a:spcPts val="300"/>
              </a:spcBef>
              <a:spcAft>
                <a:spcPts val="300"/>
              </a:spcAft>
            </a:pPr>
            <a:r>
              <a:rPr lang="en-US" sz="2300" dirty="0" smtClean="0">
                <a:solidFill>
                  <a:srgbClr val="000099"/>
                </a:solidFill>
                <a:latin typeface="Times New Roman" pitchFamily="18" charset="0"/>
                <a:cs typeface="Times New Roman" pitchFamily="18" charset="0"/>
              </a:rPr>
              <a:t>11</a:t>
            </a:r>
            <a:r>
              <a:rPr lang="en-US" sz="2300" dirty="0">
                <a:solidFill>
                  <a:srgbClr val="000099"/>
                </a:solidFill>
                <a:latin typeface="Times New Roman" pitchFamily="18" charset="0"/>
                <a:cs typeface="Times New Roman" pitchFamily="18" charset="0"/>
              </a:rPr>
              <a:t>. Patricia was in the street when she saw a boy on a mountain bike. </a:t>
            </a:r>
          </a:p>
          <a:p>
            <a:pPr>
              <a:spcBef>
                <a:spcPts val="300"/>
              </a:spcBef>
              <a:spcAft>
                <a:spcPts val="300"/>
              </a:spcAft>
            </a:pPr>
            <a:r>
              <a:rPr lang="en-US" sz="2300" dirty="0">
                <a:solidFill>
                  <a:srgbClr val="000099"/>
                </a:solidFill>
                <a:latin typeface="Times New Roman" pitchFamily="18" charset="0"/>
                <a:cs typeface="Times New Roman" pitchFamily="18" charset="0"/>
              </a:rPr>
              <a:t>12. The boy fell off his bike.	</a:t>
            </a:r>
          </a:p>
          <a:p>
            <a:pPr marL="457200" indent="-457200">
              <a:spcBef>
                <a:spcPts val="300"/>
              </a:spcBef>
              <a:spcAft>
                <a:spcPts val="300"/>
              </a:spcAft>
              <a:buAutoNum type="arabicPeriod" startAt="13"/>
            </a:pPr>
            <a:r>
              <a:rPr lang="en-US" sz="2300" dirty="0" smtClean="0">
                <a:solidFill>
                  <a:srgbClr val="000099"/>
                </a:solidFill>
                <a:latin typeface="Times New Roman" pitchFamily="18" charset="0"/>
                <a:cs typeface="Times New Roman" pitchFamily="18" charset="0"/>
              </a:rPr>
              <a:t>Another </a:t>
            </a:r>
            <a:r>
              <a:rPr lang="en-US" sz="2300" dirty="0">
                <a:solidFill>
                  <a:srgbClr val="000099"/>
                </a:solidFill>
                <a:latin typeface="Times New Roman" pitchFamily="18" charset="0"/>
                <a:cs typeface="Times New Roman" pitchFamily="18" charset="0"/>
              </a:rPr>
              <a:t>boy rode away with his helmet. </a:t>
            </a:r>
            <a:endParaRPr lang="en-US" sz="2300" dirty="0" smtClean="0">
              <a:solidFill>
                <a:srgbClr val="000099"/>
              </a:solidFill>
              <a:latin typeface="Times New Roman" pitchFamily="18" charset="0"/>
              <a:cs typeface="Times New Roman" pitchFamily="18" charset="0"/>
            </a:endParaRPr>
          </a:p>
          <a:p>
            <a:pPr>
              <a:spcBef>
                <a:spcPts val="300"/>
              </a:spcBef>
              <a:spcAft>
                <a:spcPts val="300"/>
              </a:spcAft>
            </a:pPr>
            <a:r>
              <a:rPr lang="en-US" sz="2300" dirty="0" smtClean="0">
                <a:solidFill>
                  <a:srgbClr val="000099"/>
                </a:solidFill>
                <a:latin typeface="Times New Roman" pitchFamily="18" charset="0"/>
                <a:cs typeface="Times New Roman" pitchFamily="18" charset="0"/>
              </a:rPr>
              <a:t>14</a:t>
            </a:r>
            <a:r>
              <a:rPr lang="en-US" sz="2300" dirty="0">
                <a:solidFill>
                  <a:srgbClr val="000099"/>
                </a:solidFill>
                <a:latin typeface="Times New Roman" pitchFamily="18" charset="0"/>
                <a:cs typeface="Times New Roman" pitchFamily="18" charset="0"/>
              </a:rPr>
              <a:t>. Patricia stopped the other boy and took the bike back</a:t>
            </a:r>
            <a:r>
              <a:rPr lang="en-US" sz="2300" dirty="0" smtClean="0">
                <a:solidFill>
                  <a:srgbClr val="000099"/>
                </a:solidFill>
                <a:latin typeface="Times New Roman" pitchFamily="18" charset="0"/>
                <a:cs typeface="Times New Roman" pitchFamily="18" charset="0"/>
              </a:rPr>
              <a:t>. </a:t>
            </a:r>
            <a:r>
              <a:rPr lang="en-US" sz="2300" dirty="0">
                <a:solidFill>
                  <a:srgbClr val="000099"/>
                </a:solidFill>
                <a:latin typeface="Times New Roman" pitchFamily="18" charset="0"/>
                <a:cs typeface="Times New Roman" pitchFamily="18" charset="0"/>
              </a:rPr>
              <a:t>	</a:t>
            </a:r>
          </a:p>
          <a:p>
            <a:pPr>
              <a:spcBef>
                <a:spcPts val="300"/>
              </a:spcBef>
              <a:spcAft>
                <a:spcPts val="300"/>
              </a:spcAft>
            </a:pPr>
            <a:r>
              <a:rPr lang="en-US" sz="2300" dirty="0">
                <a:solidFill>
                  <a:srgbClr val="000099"/>
                </a:solidFill>
                <a:latin typeface="Times New Roman" pitchFamily="18" charset="0"/>
                <a:cs typeface="Times New Roman" pitchFamily="18" charset="0"/>
              </a:rPr>
              <a:t>15.  Tom gave Patricia a CD to say "thank you".</a:t>
            </a:r>
            <a:r>
              <a:rPr lang="en-US" sz="2300" dirty="0">
                <a:latin typeface="Times New Roman" pitchFamily="18" charset="0"/>
                <a:cs typeface="Times New Roman" pitchFamily="18" charset="0"/>
              </a:rPr>
              <a:t>	</a:t>
            </a:r>
          </a:p>
          <a:p>
            <a:pPr>
              <a:spcBef>
                <a:spcPts val="300"/>
              </a:spcBef>
              <a:spcAft>
                <a:spcPts val="300"/>
              </a:spcAft>
            </a:pPr>
            <a:endParaRPr lang="en-US" sz="2300" dirty="0">
              <a:latin typeface="Times New Roman" pitchFamily="18" charset="0"/>
              <a:cs typeface="Times New Roman" pitchFamily="18" charset="0"/>
            </a:endParaRPr>
          </a:p>
        </p:txBody>
      </p:sp>
      <p:sp>
        <p:nvSpPr>
          <p:cNvPr id="23" name="TextBox 22"/>
          <p:cNvSpPr txBox="1"/>
          <p:nvPr/>
        </p:nvSpPr>
        <p:spPr>
          <a:xfrm>
            <a:off x="8614991" y="4266742"/>
            <a:ext cx="448418" cy="461665"/>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F</a:t>
            </a:r>
            <a:endParaRPr lang="en-US" sz="2400" b="1" dirty="0">
              <a:solidFill>
                <a:srgbClr val="FF0000"/>
              </a:solidFill>
              <a:latin typeface="Times New Roman" pitchFamily="18" charset="0"/>
              <a:cs typeface="Times New Roman" pitchFamily="18" charset="0"/>
            </a:endParaRPr>
          </a:p>
        </p:txBody>
      </p:sp>
      <p:cxnSp>
        <p:nvCxnSpPr>
          <p:cNvPr id="25" name="Straight Connector 24"/>
          <p:cNvCxnSpPr/>
          <p:nvPr/>
        </p:nvCxnSpPr>
        <p:spPr>
          <a:xfrm>
            <a:off x="2743200" y="1080655"/>
            <a:ext cx="5816059" cy="0"/>
          </a:xfrm>
          <a:prstGeom prst="line">
            <a:avLst/>
          </a:prstGeom>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7908723" y="4624957"/>
            <a:ext cx="389850" cy="461665"/>
          </a:xfrm>
          <a:prstGeom prst="rect">
            <a:avLst/>
          </a:prstGeom>
          <a:noFill/>
        </p:spPr>
        <p:txBody>
          <a:bodyPr wrap="none" rtlCol="0">
            <a:spAutoFit/>
          </a:bodyPr>
          <a:lstStyle/>
          <a:p>
            <a:r>
              <a:rPr lang="en-US" sz="2400" b="1" dirty="0" smtClean="0">
                <a:solidFill>
                  <a:srgbClr val="FF0000"/>
                </a:solidFill>
                <a:latin typeface="Times New Roman" pitchFamily="18" charset="0"/>
                <a:cs typeface="Times New Roman" pitchFamily="18" charset="0"/>
              </a:rPr>
              <a:t>T</a:t>
            </a:r>
            <a:endParaRPr lang="en-US" sz="2400" b="1" dirty="0">
              <a:solidFill>
                <a:srgbClr val="FF0000"/>
              </a:solidFill>
              <a:latin typeface="Times New Roman" pitchFamily="18" charset="0"/>
              <a:cs typeface="Times New Roman" pitchFamily="18" charset="0"/>
            </a:endParaRPr>
          </a:p>
        </p:txBody>
      </p:sp>
      <p:cxnSp>
        <p:nvCxnSpPr>
          <p:cNvPr id="29" name="Straight Connector 28"/>
          <p:cNvCxnSpPr/>
          <p:nvPr/>
        </p:nvCxnSpPr>
        <p:spPr>
          <a:xfrm>
            <a:off x="6156423" y="1447800"/>
            <a:ext cx="199005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1800177" y="2133600"/>
            <a:ext cx="257704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3129395" y="5498419"/>
            <a:ext cx="2123209" cy="0"/>
          </a:xfrm>
          <a:prstGeom prst="line">
            <a:avLst/>
          </a:prstGeom>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8543182" y="5086622"/>
            <a:ext cx="372218" cy="461665"/>
          </a:xfrm>
          <a:prstGeom prst="rect">
            <a:avLst/>
          </a:prstGeom>
          <a:noFill/>
        </p:spPr>
        <p:txBody>
          <a:bodyPr wrap="none" rtlCol="0">
            <a:spAutoFit/>
          </a:bodyPr>
          <a:lstStyle/>
          <a:p>
            <a:r>
              <a:rPr lang="en-US" sz="2400" b="1" dirty="0" smtClean="0">
                <a:solidFill>
                  <a:srgbClr val="FF0000"/>
                </a:solidFill>
                <a:latin typeface="Times New Roman" pitchFamily="18" charset="0"/>
                <a:cs typeface="Times New Roman" pitchFamily="18" charset="0"/>
              </a:rPr>
              <a:t>F</a:t>
            </a:r>
            <a:endParaRPr lang="en-US" sz="2400" b="1" dirty="0">
              <a:solidFill>
                <a:srgbClr val="FF0000"/>
              </a:solidFill>
              <a:latin typeface="Times New Roman" pitchFamily="18" charset="0"/>
              <a:cs typeface="Times New Roman" pitchFamily="18" charset="0"/>
            </a:endParaRPr>
          </a:p>
        </p:txBody>
      </p:sp>
      <p:cxnSp>
        <p:nvCxnSpPr>
          <p:cNvPr id="39" name="Straight Connector 38"/>
          <p:cNvCxnSpPr/>
          <p:nvPr/>
        </p:nvCxnSpPr>
        <p:spPr>
          <a:xfrm>
            <a:off x="4941648" y="2514600"/>
            <a:ext cx="389755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213014" y="2854035"/>
            <a:ext cx="382558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822614" y="5939135"/>
            <a:ext cx="2987386" cy="0"/>
          </a:xfrm>
          <a:prstGeom prst="line">
            <a:avLst/>
          </a:prstGeom>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7908723" y="5548287"/>
            <a:ext cx="389850" cy="461665"/>
          </a:xfrm>
          <a:prstGeom prst="rect">
            <a:avLst/>
          </a:prstGeom>
          <a:noFill/>
        </p:spPr>
        <p:txBody>
          <a:bodyPr wrap="none" rtlCol="0">
            <a:spAutoFit/>
          </a:bodyPr>
          <a:lstStyle/>
          <a:p>
            <a:r>
              <a:rPr lang="en-US" sz="2400" b="1" dirty="0" smtClean="0">
                <a:solidFill>
                  <a:srgbClr val="FF0000"/>
                </a:solidFill>
                <a:latin typeface="Times New Roman" pitchFamily="18" charset="0"/>
                <a:cs typeface="Times New Roman" pitchFamily="18" charset="0"/>
              </a:rPr>
              <a:t>T</a:t>
            </a:r>
            <a:endParaRPr lang="en-US" sz="2400" b="1" dirty="0">
              <a:solidFill>
                <a:srgbClr val="FF0000"/>
              </a:solidFill>
              <a:latin typeface="Times New Roman" pitchFamily="18" charset="0"/>
              <a:cs typeface="Times New Roman" pitchFamily="18" charset="0"/>
            </a:endParaRPr>
          </a:p>
        </p:txBody>
      </p:sp>
      <p:cxnSp>
        <p:nvCxnSpPr>
          <p:cNvPr id="46" name="Straight Connector 45"/>
          <p:cNvCxnSpPr/>
          <p:nvPr/>
        </p:nvCxnSpPr>
        <p:spPr>
          <a:xfrm>
            <a:off x="4680624" y="3200400"/>
            <a:ext cx="361794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1447800" y="6400800"/>
            <a:ext cx="2362200" cy="0"/>
          </a:xfrm>
          <a:prstGeom prst="line">
            <a:avLst/>
          </a:prstGeom>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8534400" y="5939134"/>
            <a:ext cx="372218" cy="461665"/>
          </a:xfrm>
          <a:prstGeom prst="rect">
            <a:avLst/>
          </a:prstGeom>
          <a:noFill/>
        </p:spPr>
        <p:txBody>
          <a:bodyPr wrap="none" rtlCol="0">
            <a:spAutoFit/>
          </a:bodyPr>
          <a:lstStyle/>
          <a:p>
            <a:r>
              <a:rPr lang="en-US" sz="2400" b="1" dirty="0" smtClean="0">
                <a:solidFill>
                  <a:srgbClr val="FF0000"/>
                </a:solidFill>
                <a:latin typeface="Times New Roman" pitchFamily="18" charset="0"/>
                <a:cs typeface="Times New Roman" pitchFamily="18" charset="0"/>
              </a:rPr>
              <a:t>F</a:t>
            </a:r>
            <a:endParaRPr lang="en-US" sz="2400" b="1" dirty="0">
              <a:solidFill>
                <a:srgbClr val="FF0000"/>
              </a:solidFill>
              <a:latin typeface="Times New Roman" pitchFamily="18" charset="0"/>
              <a:cs typeface="Times New Roman" pitchFamily="18" charset="0"/>
            </a:endParaRPr>
          </a:p>
        </p:txBody>
      </p:sp>
      <p:cxnSp>
        <p:nvCxnSpPr>
          <p:cNvPr id="49" name="Straight Connector 48"/>
          <p:cNvCxnSpPr/>
          <p:nvPr/>
        </p:nvCxnSpPr>
        <p:spPr>
          <a:xfrm>
            <a:off x="2189018" y="4631425"/>
            <a:ext cx="1188893"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268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circle(in)">
                                      <p:cBhvr>
                                        <p:cTn id="27" dur="20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circle(in)">
                                      <p:cBhvr>
                                        <p:cTn id="42" dur="20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50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500"/>
                                        <p:tgtEl>
                                          <p:spTgt spid="39"/>
                                        </p:tgtEl>
                                      </p:cBhvr>
                                    </p:animEffect>
                                  </p:childTnLst>
                                </p:cTn>
                              </p:par>
                              <p:par>
                                <p:cTn id="53" presetID="10" presetClass="entr" presetSubtype="0" fill="hold" nodeType="with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500"/>
                                        <p:tgtEl>
                                          <p:spTgt spid="41"/>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circle(in)">
                                      <p:cBhvr>
                                        <p:cTn id="60" dur="2000"/>
                                        <p:tgtEl>
                                          <p:spTgt spid="4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500"/>
                                        <p:tgtEl>
                                          <p:spTgt spid="4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500"/>
                                        <p:tgtEl>
                                          <p:spTgt spid="47"/>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grpId="0" nodeType="click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circle(in)">
                                      <p:cBhvr>
                                        <p:cTn id="75" dur="2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p:bldP spid="37" grpId="0"/>
      <p:bldP spid="45" grpId="0"/>
      <p:bldP spid="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8644" cy="938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24789" y="71735"/>
            <a:ext cx="8066811" cy="461665"/>
          </a:xfrm>
          <a:prstGeom prst="rect">
            <a:avLst/>
          </a:prstGeom>
          <a:noFill/>
        </p:spPr>
        <p:txBody>
          <a:bodyPr wrap="square" rtlCol="0">
            <a:spAutoFit/>
          </a:bodyPr>
          <a:lstStyle/>
          <a:p>
            <a:pPr algn="just"/>
            <a:r>
              <a:rPr lang="en-US" sz="2400" b="1" dirty="0" smtClean="0">
                <a:latin typeface="Times New Roman" pitchFamily="18" charset="0"/>
                <a:cs typeface="Times New Roman" pitchFamily="18" charset="0"/>
              </a:rPr>
              <a:t>IV. Read the passage, and then answer the questions</a:t>
            </a:r>
            <a:r>
              <a:rPr lang="en-US" sz="2300" b="1" spc="-30" dirty="0" smtClean="0">
                <a:latin typeface="Times New Roman" pitchFamily="18" charset="0"/>
                <a:cs typeface="Times New Roman" pitchFamily="18" charset="0"/>
              </a:rPr>
              <a:t>.</a:t>
            </a:r>
            <a:endParaRPr lang="en-US" sz="2300" spc="-30" dirty="0">
              <a:latin typeface="Times New Roman" pitchFamily="18" charset="0"/>
              <a:cs typeface="Times New Roman" pitchFamily="18" charset="0"/>
            </a:endParaRPr>
          </a:p>
        </p:txBody>
      </p:sp>
      <p:sp>
        <p:nvSpPr>
          <p:cNvPr id="22" name="TextBox 21"/>
          <p:cNvSpPr txBox="1"/>
          <p:nvPr/>
        </p:nvSpPr>
        <p:spPr>
          <a:xfrm>
            <a:off x="110836" y="457200"/>
            <a:ext cx="8922327" cy="1938992"/>
          </a:xfrm>
          <a:prstGeom prst="rect">
            <a:avLst/>
          </a:prstGeom>
          <a:noFill/>
        </p:spPr>
        <p:txBody>
          <a:bodyPr wrap="square" rtlCol="0">
            <a:spAutoFit/>
          </a:bodyPr>
          <a:lstStyle/>
          <a:p>
            <a:pPr algn="just"/>
            <a:r>
              <a:rPr lang="en-US" sz="2400" dirty="0" smtClean="0">
                <a:latin typeface="Times New Roman" pitchFamily="18" charset="0"/>
                <a:cs typeface="Times New Roman" pitchFamily="18" charset="0"/>
              </a:rPr>
              <a:t>	</a:t>
            </a:r>
            <a:r>
              <a:rPr lang="en-US" sz="2400" spc="-10" dirty="0">
                <a:latin typeface="Times New Roman" pitchFamily="18" charset="0"/>
                <a:cs typeface="Times New Roman" pitchFamily="18" charset="0"/>
              </a:rPr>
              <a:t>Nam has some plans for this Sunday. First, in the morning he is going to the sports club to play table tennis with </a:t>
            </a:r>
            <a:r>
              <a:rPr lang="en-US" sz="2400" spc="-10" dirty="0" err="1">
                <a:latin typeface="Times New Roman" pitchFamily="18" charset="0"/>
                <a:cs typeface="Times New Roman" pitchFamily="18" charset="0"/>
              </a:rPr>
              <a:t>Lan</a:t>
            </a:r>
            <a:r>
              <a:rPr lang="en-US" sz="2400" spc="-10" dirty="0">
                <a:latin typeface="Times New Roman" pitchFamily="18" charset="0"/>
                <a:cs typeface="Times New Roman" pitchFamily="18" charset="0"/>
              </a:rPr>
              <a:t> and Ba. Next, in the afternoon he is going to buy some books at the bookstore and after that he's going to go swimming with </a:t>
            </a:r>
            <a:r>
              <a:rPr lang="en-US" sz="2400" spc="-10" dirty="0" err="1">
                <a:latin typeface="Times New Roman" pitchFamily="18" charset="0"/>
                <a:cs typeface="Times New Roman" pitchFamily="18" charset="0"/>
              </a:rPr>
              <a:t>Thanh</a:t>
            </a:r>
            <a:r>
              <a:rPr lang="en-US" sz="2400" spc="-10" dirty="0">
                <a:latin typeface="Times New Roman" pitchFamily="18" charset="0"/>
                <a:cs typeface="Times New Roman" pitchFamily="18" charset="0"/>
              </a:rPr>
              <a:t> and Tan. Finally, he is going to the movie theater with his parents and his sister in the evening. </a:t>
            </a:r>
          </a:p>
        </p:txBody>
      </p:sp>
      <p:cxnSp>
        <p:nvCxnSpPr>
          <p:cNvPr id="25" name="Straight Connector 24"/>
          <p:cNvCxnSpPr/>
          <p:nvPr/>
        </p:nvCxnSpPr>
        <p:spPr>
          <a:xfrm>
            <a:off x="228600" y="1219200"/>
            <a:ext cx="7315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597285" y="1600200"/>
            <a:ext cx="679411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168756" y="2362199"/>
            <a:ext cx="4403243" cy="0"/>
          </a:xfrm>
          <a:prstGeom prst="line">
            <a:avLst/>
          </a:prstGeom>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9273" y="2438400"/>
            <a:ext cx="8922327"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16</a:t>
            </a:r>
            <a:r>
              <a:rPr lang="en-US" sz="2400" dirty="0">
                <a:latin typeface="Times New Roman" pitchFamily="18" charset="0"/>
                <a:cs typeface="Times New Roman" pitchFamily="18" charset="0"/>
              </a:rPr>
              <a:t>. What is Nam going to do on Sunday morning? </a:t>
            </a:r>
          </a:p>
        </p:txBody>
      </p:sp>
      <p:sp>
        <p:nvSpPr>
          <p:cNvPr id="24" name="TextBox 23"/>
          <p:cNvSpPr txBox="1"/>
          <p:nvPr/>
        </p:nvSpPr>
        <p:spPr>
          <a:xfrm>
            <a:off x="125558" y="4032960"/>
            <a:ext cx="8922327"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18</a:t>
            </a:r>
            <a:r>
              <a:rPr lang="en-US" sz="2400" dirty="0">
                <a:latin typeface="Times New Roman" pitchFamily="18" charset="0"/>
                <a:cs typeface="Times New Roman" pitchFamily="18" charset="0"/>
              </a:rPr>
              <a:t>. Is he going to play soccer on Sunday afternoon? </a:t>
            </a:r>
          </a:p>
        </p:txBody>
      </p:sp>
      <p:sp>
        <p:nvSpPr>
          <p:cNvPr id="26" name="TextBox 25"/>
          <p:cNvSpPr txBox="1"/>
          <p:nvPr/>
        </p:nvSpPr>
        <p:spPr>
          <a:xfrm>
            <a:off x="125558" y="3270960"/>
            <a:ext cx="8922327" cy="461665"/>
          </a:xfrm>
          <a:prstGeom prst="rect">
            <a:avLst/>
          </a:prstGeom>
          <a:noFill/>
        </p:spPr>
        <p:txBody>
          <a:bodyPr wrap="square" rtlCol="0">
            <a:spAutoFit/>
          </a:bodyPr>
          <a:lstStyle/>
          <a:p>
            <a:r>
              <a:rPr lang="en-US" sz="2400" dirty="0">
                <a:latin typeface="Times New Roman" pitchFamily="18" charset="0"/>
                <a:cs typeface="Times New Roman" pitchFamily="18" charset="0"/>
              </a:rPr>
              <a:t>17. What is he going to do in the afternoon? 	</a:t>
            </a:r>
          </a:p>
        </p:txBody>
      </p:sp>
      <p:sp>
        <p:nvSpPr>
          <p:cNvPr id="27" name="TextBox 26"/>
          <p:cNvSpPr txBox="1"/>
          <p:nvPr/>
        </p:nvSpPr>
        <p:spPr>
          <a:xfrm>
            <a:off x="125558" y="4794960"/>
            <a:ext cx="8922327"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19</a:t>
            </a:r>
            <a:r>
              <a:rPr lang="en-US" sz="2400" dirty="0">
                <a:latin typeface="Times New Roman" pitchFamily="18" charset="0"/>
                <a:cs typeface="Times New Roman" pitchFamily="18" charset="0"/>
              </a:rPr>
              <a:t>. Where is he going in the evening? </a:t>
            </a:r>
          </a:p>
        </p:txBody>
      </p:sp>
      <p:sp>
        <p:nvSpPr>
          <p:cNvPr id="30" name="TextBox 29"/>
          <p:cNvSpPr txBox="1"/>
          <p:nvPr/>
        </p:nvSpPr>
        <p:spPr>
          <a:xfrm>
            <a:off x="145473" y="5556960"/>
            <a:ext cx="8922327"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20</a:t>
            </a:r>
            <a:r>
              <a:rPr lang="en-US" sz="2400" dirty="0">
                <a:latin typeface="Times New Roman" pitchFamily="18" charset="0"/>
                <a:cs typeface="Times New Roman" pitchFamily="18" charset="0"/>
              </a:rPr>
              <a:t>. Who is he going to the movie theater with? </a:t>
            </a:r>
          </a:p>
        </p:txBody>
      </p:sp>
      <p:sp>
        <p:nvSpPr>
          <p:cNvPr id="31" name="TextBox 30"/>
          <p:cNvSpPr txBox="1"/>
          <p:nvPr/>
        </p:nvSpPr>
        <p:spPr>
          <a:xfrm>
            <a:off x="221673" y="2844645"/>
            <a:ext cx="8922327" cy="461665"/>
          </a:xfrm>
          <a:prstGeom prst="rect">
            <a:avLst/>
          </a:prstGeom>
          <a:noFill/>
        </p:spPr>
        <p:txBody>
          <a:bodyPr wrap="square" rtlCol="0">
            <a:spAutoFit/>
          </a:bodyPr>
          <a:lstStyle/>
          <a:p>
            <a:r>
              <a:rPr lang="en-US" sz="2400" spc="-10" dirty="0" smtClean="0">
                <a:solidFill>
                  <a:srgbClr val="C00000"/>
                </a:solidFill>
                <a:latin typeface="Times New Roman" pitchFamily="18" charset="0"/>
                <a:cs typeface="Times New Roman" pitchFamily="18" charset="0"/>
              </a:rPr>
              <a:t>He </a:t>
            </a:r>
            <a:r>
              <a:rPr lang="en-US" sz="2400" spc="-10" dirty="0">
                <a:solidFill>
                  <a:srgbClr val="C00000"/>
                </a:solidFill>
                <a:latin typeface="Times New Roman" pitchFamily="18" charset="0"/>
                <a:cs typeface="Times New Roman" pitchFamily="18" charset="0"/>
              </a:rPr>
              <a:t>is going to the sports club to play table tennis with </a:t>
            </a:r>
            <a:r>
              <a:rPr lang="en-US" sz="2400" spc="-10" dirty="0" err="1">
                <a:solidFill>
                  <a:srgbClr val="C00000"/>
                </a:solidFill>
                <a:latin typeface="Times New Roman" pitchFamily="18" charset="0"/>
                <a:cs typeface="Times New Roman" pitchFamily="18" charset="0"/>
              </a:rPr>
              <a:t>Lan</a:t>
            </a:r>
            <a:r>
              <a:rPr lang="en-US" sz="2400" spc="-10" dirty="0">
                <a:solidFill>
                  <a:srgbClr val="C00000"/>
                </a:solidFill>
                <a:latin typeface="Times New Roman" pitchFamily="18" charset="0"/>
                <a:cs typeface="Times New Roman" pitchFamily="18" charset="0"/>
              </a:rPr>
              <a:t> and Ba</a:t>
            </a:r>
            <a:r>
              <a:rPr lang="en-US" sz="2400" spc="-10" dirty="0" smtClean="0">
                <a:solidFill>
                  <a:srgbClr val="C00000"/>
                </a:solidFill>
                <a:latin typeface="Times New Roman" pitchFamily="18" charset="0"/>
                <a:cs typeface="Times New Roman" pitchFamily="18" charset="0"/>
              </a:rPr>
              <a:t>.</a:t>
            </a:r>
            <a:r>
              <a:rPr lang="en-US" sz="2400" dirty="0" smtClean="0">
                <a:solidFill>
                  <a:srgbClr val="C00000"/>
                </a:solidFill>
                <a:latin typeface="Times New Roman" pitchFamily="18" charset="0"/>
                <a:cs typeface="Times New Roman" pitchFamily="18" charset="0"/>
              </a:rPr>
              <a:t> </a:t>
            </a:r>
            <a:endParaRPr lang="en-US" sz="2400" dirty="0">
              <a:solidFill>
                <a:srgbClr val="C00000"/>
              </a:solidFill>
              <a:latin typeface="Times New Roman" pitchFamily="18" charset="0"/>
              <a:cs typeface="Times New Roman" pitchFamily="18" charset="0"/>
            </a:endParaRPr>
          </a:p>
        </p:txBody>
      </p:sp>
      <p:sp>
        <p:nvSpPr>
          <p:cNvPr id="32" name="TextBox 31"/>
          <p:cNvSpPr txBox="1"/>
          <p:nvPr/>
        </p:nvSpPr>
        <p:spPr>
          <a:xfrm>
            <a:off x="221673" y="3651960"/>
            <a:ext cx="8922327" cy="461665"/>
          </a:xfrm>
          <a:prstGeom prst="rect">
            <a:avLst/>
          </a:prstGeom>
          <a:noFill/>
        </p:spPr>
        <p:txBody>
          <a:bodyPr wrap="square" rtlCol="0">
            <a:spAutoFit/>
          </a:bodyPr>
          <a:lstStyle/>
          <a:p>
            <a:r>
              <a:rPr lang="en-US" sz="2400" spc="-10" dirty="0" smtClean="0">
                <a:latin typeface="Times New Roman" pitchFamily="18" charset="0"/>
                <a:cs typeface="Times New Roman" pitchFamily="18" charset="0"/>
              </a:rPr>
              <a:t>He </a:t>
            </a:r>
            <a:r>
              <a:rPr lang="en-US" sz="2400" spc="-10" dirty="0">
                <a:latin typeface="Times New Roman" pitchFamily="18" charset="0"/>
                <a:cs typeface="Times New Roman" pitchFamily="18" charset="0"/>
              </a:rPr>
              <a:t>is going to buy some books at the </a:t>
            </a:r>
            <a:r>
              <a:rPr lang="en-US" sz="2400" spc="-10" dirty="0" smtClean="0">
                <a:latin typeface="Times New Roman" pitchFamily="18" charset="0"/>
                <a:cs typeface="Times New Roman" pitchFamily="18" charset="0"/>
              </a:rPr>
              <a:t>bookstore.</a:t>
            </a:r>
            <a:r>
              <a:rPr lang="en-US" sz="2400" dirty="0" smtClean="0">
                <a:solidFill>
                  <a:srgbClr val="CC0000"/>
                </a:solidFill>
                <a:latin typeface="Times New Roman" pitchFamily="18" charset="0"/>
                <a:cs typeface="Times New Roman" pitchFamily="18" charset="0"/>
              </a:rPr>
              <a:t> </a:t>
            </a:r>
            <a:endParaRPr lang="en-US" sz="2400" dirty="0">
              <a:solidFill>
                <a:srgbClr val="CC0000"/>
              </a:solidFill>
              <a:latin typeface="Times New Roman" pitchFamily="18" charset="0"/>
              <a:cs typeface="Times New Roman" pitchFamily="18" charset="0"/>
            </a:endParaRPr>
          </a:p>
        </p:txBody>
      </p:sp>
      <p:sp>
        <p:nvSpPr>
          <p:cNvPr id="33" name="TextBox 32"/>
          <p:cNvSpPr txBox="1"/>
          <p:nvPr/>
        </p:nvSpPr>
        <p:spPr>
          <a:xfrm>
            <a:off x="381000" y="4409495"/>
            <a:ext cx="7924800" cy="461665"/>
          </a:xfrm>
          <a:prstGeom prst="rect">
            <a:avLst/>
          </a:prstGeom>
          <a:noFill/>
        </p:spPr>
        <p:txBody>
          <a:bodyPr wrap="square" rtlCol="0">
            <a:spAutoFit/>
          </a:bodyPr>
          <a:lstStyle/>
          <a:p>
            <a:r>
              <a:rPr lang="en-US" sz="2400" dirty="0" smtClean="0">
                <a:solidFill>
                  <a:srgbClr val="CC0000"/>
                </a:solidFill>
                <a:latin typeface="Times New Roman" pitchFamily="18" charset="0"/>
                <a:cs typeface="Times New Roman" pitchFamily="18" charset="0"/>
              </a:rPr>
              <a:t>No, he isn’t.</a:t>
            </a:r>
            <a:endParaRPr lang="en-US" sz="2400" dirty="0">
              <a:solidFill>
                <a:srgbClr val="CC0000"/>
              </a:solidFill>
              <a:latin typeface="Times New Roman" pitchFamily="18" charset="0"/>
              <a:cs typeface="Times New Roman" pitchFamily="18" charset="0"/>
            </a:endParaRPr>
          </a:p>
        </p:txBody>
      </p:sp>
      <p:sp>
        <p:nvSpPr>
          <p:cNvPr id="35" name="TextBox 34"/>
          <p:cNvSpPr txBox="1"/>
          <p:nvPr/>
        </p:nvSpPr>
        <p:spPr>
          <a:xfrm>
            <a:off x="228600" y="5173495"/>
            <a:ext cx="8922327" cy="446276"/>
          </a:xfrm>
          <a:prstGeom prst="rect">
            <a:avLst/>
          </a:prstGeom>
          <a:noFill/>
        </p:spPr>
        <p:txBody>
          <a:bodyPr wrap="square" rtlCol="0">
            <a:spAutoFit/>
          </a:bodyPr>
          <a:lstStyle/>
          <a:p>
            <a:r>
              <a:rPr lang="en-US" sz="2300" spc="-30" dirty="0" smtClean="0">
                <a:solidFill>
                  <a:srgbClr val="C00000"/>
                </a:solidFill>
                <a:latin typeface="Times New Roman" pitchFamily="18" charset="0"/>
                <a:cs typeface="Times New Roman" pitchFamily="18" charset="0"/>
              </a:rPr>
              <a:t>He </a:t>
            </a:r>
            <a:r>
              <a:rPr lang="en-US" sz="2300" spc="-30" dirty="0">
                <a:solidFill>
                  <a:srgbClr val="C00000"/>
                </a:solidFill>
                <a:latin typeface="Times New Roman" pitchFamily="18" charset="0"/>
                <a:cs typeface="Times New Roman" pitchFamily="18" charset="0"/>
              </a:rPr>
              <a:t>is going to the movie theater with his parents and his sister in the evening</a:t>
            </a:r>
          </a:p>
        </p:txBody>
      </p:sp>
      <p:sp>
        <p:nvSpPr>
          <p:cNvPr id="40" name="TextBox 39"/>
          <p:cNvSpPr txBox="1"/>
          <p:nvPr/>
        </p:nvSpPr>
        <p:spPr>
          <a:xfrm>
            <a:off x="228600" y="5971887"/>
            <a:ext cx="8922327" cy="461665"/>
          </a:xfrm>
          <a:prstGeom prst="rect">
            <a:avLst/>
          </a:prstGeom>
          <a:noFill/>
        </p:spPr>
        <p:txBody>
          <a:bodyPr wrap="square" rtlCol="0">
            <a:spAutoFit/>
          </a:bodyPr>
          <a:lstStyle/>
          <a:p>
            <a:r>
              <a:rPr lang="en-US" sz="2400" spc="-30" dirty="0" smtClean="0">
                <a:solidFill>
                  <a:srgbClr val="C00000"/>
                </a:solidFill>
                <a:latin typeface="Times New Roman" pitchFamily="18" charset="0"/>
                <a:cs typeface="Times New Roman" pitchFamily="18" charset="0"/>
              </a:rPr>
              <a:t>He </a:t>
            </a:r>
            <a:r>
              <a:rPr lang="en-US" sz="2400" spc="-30" dirty="0">
                <a:solidFill>
                  <a:srgbClr val="C00000"/>
                </a:solidFill>
                <a:latin typeface="Times New Roman" pitchFamily="18" charset="0"/>
                <a:cs typeface="Times New Roman" pitchFamily="18" charset="0"/>
              </a:rPr>
              <a:t>is going to the movie theater with his parents and his sister </a:t>
            </a:r>
            <a:r>
              <a:rPr lang="en-US" sz="2400" spc="-30" dirty="0" smtClean="0">
                <a:solidFill>
                  <a:srgbClr val="C00000"/>
                </a:solidFill>
                <a:latin typeface="Times New Roman" pitchFamily="18" charset="0"/>
                <a:cs typeface="Times New Roman" pitchFamily="18" charset="0"/>
              </a:rPr>
              <a:t>.</a:t>
            </a:r>
            <a:endParaRPr lang="en-US" sz="2400" spc="-3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0370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fade">
                                      <p:cBhvr>
                                        <p:cTn id="49" dur="500"/>
                                        <p:tgtEl>
                                          <p:spTgt spid="4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6" grpId="0"/>
      <p:bldP spid="27" grpId="0"/>
      <p:bldP spid="30" grpId="0"/>
      <p:bldP spid="31" grpId="0"/>
      <p:bldP spid="32" grpId="0"/>
      <p:bldP spid="33" grpId="0"/>
      <p:bldP spid="35"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8644" cy="938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00989" y="71735"/>
            <a:ext cx="8066811" cy="461665"/>
          </a:xfrm>
          <a:prstGeom prst="rect">
            <a:avLst/>
          </a:prstGeom>
          <a:noFill/>
        </p:spPr>
        <p:txBody>
          <a:bodyPr wrap="square" rtlCol="0">
            <a:spAutoFit/>
          </a:bodyPr>
          <a:lstStyle/>
          <a:p>
            <a:pPr algn="just"/>
            <a:r>
              <a:rPr lang="en-US" sz="2400" b="1" dirty="0">
                <a:latin typeface="Times New Roman" pitchFamily="18" charset="0"/>
                <a:cs typeface="Times New Roman" pitchFamily="18" charset="0"/>
              </a:rPr>
              <a:t>V. Read the passage and answer the questions</a:t>
            </a:r>
            <a:endParaRPr lang="en-US" sz="2300" spc="-30" dirty="0">
              <a:latin typeface="Times New Roman" pitchFamily="18" charset="0"/>
              <a:cs typeface="Times New Roman" pitchFamily="18" charset="0"/>
            </a:endParaRPr>
          </a:p>
        </p:txBody>
      </p:sp>
      <p:sp>
        <p:nvSpPr>
          <p:cNvPr id="22" name="TextBox 21"/>
          <p:cNvSpPr txBox="1"/>
          <p:nvPr/>
        </p:nvSpPr>
        <p:spPr>
          <a:xfrm>
            <a:off x="110836" y="457200"/>
            <a:ext cx="8922327" cy="5047536"/>
          </a:xfrm>
          <a:prstGeom prst="rect">
            <a:avLst/>
          </a:prstGeom>
          <a:noFill/>
        </p:spPr>
        <p:txBody>
          <a:bodyPr wrap="square" rtlCol="0">
            <a:spAutoFit/>
          </a:bodyPr>
          <a:lstStyle/>
          <a:p>
            <a:pPr algn="ctr"/>
            <a:r>
              <a:rPr lang="en-US" sz="2300" spc="-30" dirty="0" smtClean="0">
                <a:latin typeface="Times New Roman" pitchFamily="18" charset="0"/>
                <a:cs typeface="Times New Roman" pitchFamily="18" charset="0"/>
              </a:rPr>
              <a:t>	</a:t>
            </a:r>
            <a:r>
              <a:rPr lang="en-US" sz="2300" b="1" i="1" spc="-30" dirty="0">
                <a:latin typeface="Times New Roman" pitchFamily="18" charset="0"/>
                <a:cs typeface="Times New Roman" pitchFamily="18" charset="0"/>
              </a:rPr>
              <a:t>Sun, Sea, and Sport</a:t>
            </a:r>
            <a:endParaRPr lang="en-US" sz="2300" spc="-30" dirty="0">
              <a:latin typeface="Times New Roman" pitchFamily="18" charset="0"/>
              <a:cs typeface="Times New Roman" pitchFamily="18" charset="0"/>
            </a:endParaRPr>
          </a:p>
          <a:p>
            <a:pPr algn="just"/>
            <a:r>
              <a:rPr lang="en-US" sz="2300" spc="-30" dirty="0">
                <a:latin typeface="Times New Roman" pitchFamily="18" charset="0"/>
                <a:cs typeface="Times New Roman" pitchFamily="18" charset="0"/>
              </a:rPr>
              <a:t>	</a:t>
            </a:r>
            <a:r>
              <a:rPr lang="en-US" sz="2300" spc="-50" dirty="0">
                <a:latin typeface="Times New Roman" pitchFamily="18" charset="0"/>
                <a:cs typeface="Times New Roman" pitchFamily="18" charset="0"/>
              </a:rPr>
              <a:t>Australians love sport. They play it, they talk about it and they watch it on TV. Australian weather is perfect for sport, and there are thousands of great beaches, so swimming is very popular. The population of Australia is only about 20 million, but many of the best sportsmen and sportswomen in the world come from Australia.</a:t>
            </a:r>
          </a:p>
          <a:p>
            <a:pPr algn="just"/>
            <a:r>
              <a:rPr lang="en-US" sz="2300" spc="-50" dirty="0">
                <a:latin typeface="Times New Roman" pitchFamily="18" charset="0"/>
                <a:cs typeface="Times New Roman" pitchFamily="18" charset="0"/>
              </a:rPr>
              <a:t> 	Young people in Australia are very active. More than 60% of children go to sports clubs. They also do activities with friends such as skateboarding, cycling, and rollerblading. </a:t>
            </a:r>
          </a:p>
          <a:p>
            <a:pPr algn="just"/>
            <a:r>
              <a:rPr lang="en-US" sz="2300" spc="-50" dirty="0">
                <a:latin typeface="Times New Roman" pitchFamily="18" charset="0"/>
                <a:cs typeface="Times New Roman" pitchFamily="18" charset="0"/>
              </a:rPr>
              <a:t>	The most popular sports for boys are football, swimming, Australian Rules football, tennis, cricket, basketball, rugby, martial arts, athletics, and hockey.</a:t>
            </a:r>
          </a:p>
          <a:p>
            <a:pPr algn="just"/>
            <a:r>
              <a:rPr lang="en-US" sz="2300" spc="-50" dirty="0">
                <a:latin typeface="Times New Roman" pitchFamily="18" charset="0"/>
                <a:cs typeface="Times New Roman" pitchFamily="18" charset="0"/>
              </a:rPr>
              <a:t> </a:t>
            </a:r>
            <a:r>
              <a:rPr lang="en-US" sz="2300" spc="-50" dirty="0" smtClean="0">
                <a:latin typeface="Times New Roman" pitchFamily="18" charset="0"/>
                <a:cs typeface="Times New Roman" pitchFamily="18" charset="0"/>
              </a:rPr>
              <a:t>  The </a:t>
            </a:r>
            <a:r>
              <a:rPr lang="en-US" sz="2300" spc="-50" dirty="0">
                <a:latin typeface="Times New Roman" pitchFamily="18" charset="0"/>
                <a:cs typeface="Times New Roman" pitchFamily="18" charset="0"/>
              </a:rPr>
              <a:t>most popular sports for girls are netball, swimming, tennis, basketball, gymnastics, football, athletics, martial arts, hockey, and horse riding</a:t>
            </a:r>
            <a:r>
              <a:rPr lang="en-US" sz="2300" spc="-50" dirty="0" smtClean="0">
                <a:latin typeface="Times New Roman" pitchFamily="18" charset="0"/>
                <a:cs typeface="Times New Roman" pitchFamily="18" charset="0"/>
              </a:rPr>
              <a:t>.</a:t>
            </a:r>
            <a:endParaRPr lang="en-US" sz="2300" spc="-50" dirty="0">
              <a:latin typeface="Times New Roman" pitchFamily="18" charset="0"/>
              <a:cs typeface="Times New Roman" pitchFamily="18" charset="0"/>
            </a:endParaRPr>
          </a:p>
        </p:txBody>
      </p:sp>
      <p:cxnSp>
        <p:nvCxnSpPr>
          <p:cNvPr id="25" name="Straight Connector 24"/>
          <p:cNvCxnSpPr/>
          <p:nvPr/>
        </p:nvCxnSpPr>
        <p:spPr>
          <a:xfrm>
            <a:off x="1219200" y="1219200"/>
            <a:ext cx="2362200" cy="0"/>
          </a:xfrm>
          <a:prstGeom prst="line">
            <a:avLst/>
          </a:prstGeom>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297873" y="5486400"/>
            <a:ext cx="8922327" cy="461665"/>
          </a:xfrm>
          <a:prstGeom prst="rect">
            <a:avLst/>
          </a:prstGeom>
          <a:noFill/>
        </p:spPr>
        <p:txBody>
          <a:bodyPr wrap="square" rtlCol="0">
            <a:spAutoFit/>
          </a:bodyPr>
          <a:lstStyle/>
          <a:p>
            <a:r>
              <a:rPr lang="en-US" sz="2400" spc="-30" dirty="0">
                <a:solidFill>
                  <a:srgbClr val="000099"/>
                </a:solidFill>
                <a:latin typeface="Times New Roman" pitchFamily="18" charset="0"/>
                <a:cs typeface="Times New Roman" pitchFamily="18" charset="0"/>
              </a:rPr>
              <a:t>21. What do Australians think of sport?  </a:t>
            </a:r>
          </a:p>
        </p:txBody>
      </p:sp>
      <p:sp>
        <p:nvSpPr>
          <p:cNvPr id="21" name="Rectangle 20"/>
          <p:cNvSpPr/>
          <p:nvPr/>
        </p:nvSpPr>
        <p:spPr>
          <a:xfrm>
            <a:off x="1503490" y="5866950"/>
            <a:ext cx="2564356" cy="461665"/>
          </a:xfrm>
          <a:prstGeom prst="rect">
            <a:avLst/>
          </a:prstGeom>
        </p:spPr>
        <p:txBody>
          <a:bodyPr wrap="none">
            <a:spAutoFit/>
          </a:bodyPr>
          <a:lstStyle/>
          <a:p>
            <a:r>
              <a:rPr lang="en-US" sz="2400" dirty="0">
                <a:ln w="11430"/>
                <a:solidFill>
                  <a:srgbClr val="FF0000"/>
                </a:solidFill>
                <a:latin typeface="Times New Roman" pitchFamily="18" charset="0"/>
                <a:cs typeface="Times New Roman" pitchFamily="18" charset="0"/>
                <a:sym typeface="Wingdings" pitchFamily="2" charset="2"/>
              </a:rPr>
              <a:t> They love </a:t>
            </a:r>
            <a:r>
              <a:rPr lang="en-US" sz="2400" dirty="0" smtClean="0">
                <a:ln w="11430"/>
                <a:solidFill>
                  <a:srgbClr val="FF0000"/>
                </a:solidFill>
                <a:latin typeface="Times New Roman" pitchFamily="18" charset="0"/>
                <a:cs typeface="Times New Roman" pitchFamily="18" charset="0"/>
                <a:sym typeface="Wingdings" pitchFamily="2" charset="2"/>
              </a:rPr>
              <a:t>sport.</a:t>
            </a:r>
            <a:endParaRPr lang="en-US" sz="2400" dirty="0">
              <a:ln w="1143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0986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1678</TotalTime>
  <Words>1534</Words>
  <Application>Microsoft Office PowerPoint</Application>
  <PresentationFormat>On-screen Show (4:3)</PresentationFormat>
  <Paragraphs>321</Paragraphs>
  <Slides>21</Slides>
  <Notes>0</Notes>
  <HiddenSlides>0</HiddenSlides>
  <MMClips>1</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NGUYET</dc:creator>
  <cp:lastModifiedBy>Windows User</cp:lastModifiedBy>
  <cp:revision>130</cp:revision>
  <dcterms:created xsi:type="dcterms:W3CDTF">2006-08-16T00:00:00Z</dcterms:created>
  <dcterms:modified xsi:type="dcterms:W3CDTF">2020-03-26T13:12:19Z</dcterms:modified>
</cp:coreProperties>
</file>